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81" r:id="rId2"/>
    <p:sldId id="268" r:id="rId3"/>
    <p:sldId id="292" r:id="rId4"/>
    <p:sldId id="259" r:id="rId5"/>
    <p:sldId id="264" r:id="rId6"/>
    <p:sldId id="265" r:id="rId7"/>
    <p:sldId id="283" r:id="rId8"/>
    <p:sldId id="274" r:id="rId9"/>
    <p:sldId id="272" r:id="rId10"/>
    <p:sldId id="270" r:id="rId11"/>
    <p:sldId id="271" r:id="rId12"/>
    <p:sldId id="282" r:id="rId13"/>
    <p:sldId id="273" r:id="rId14"/>
    <p:sldId id="257" r:id="rId15"/>
    <p:sldId id="276" r:id="rId16"/>
    <p:sldId id="258" r:id="rId17"/>
    <p:sldId id="284" r:id="rId18"/>
    <p:sldId id="275" r:id="rId19"/>
    <p:sldId id="294" r:id="rId20"/>
    <p:sldId id="295" r:id="rId21"/>
    <p:sldId id="285" r:id="rId22"/>
    <p:sldId id="266" r:id="rId23"/>
    <p:sldId id="267" r:id="rId24"/>
    <p:sldId id="286" r:id="rId25"/>
    <p:sldId id="260" r:id="rId26"/>
    <p:sldId id="261" r:id="rId27"/>
    <p:sldId id="293" r:id="rId28"/>
    <p:sldId id="287" r:id="rId29"/>
    <p:sldId id="288" r:id="rId30"/>
    <p:sldId id="277" r:id="rId31"/>
    <p:sldId id="278" r:id="rId32"/>
    <p:sldId id="291" r:id="rId33"/>
    <p:sldId id="290" r:id="rId34"/>
    <p:sldId id="289" r:id="rId35"/>
    <p:sldId id="279" r:id="rId36"/>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32" autoAdjust="0"/>
  </p:normalViewPr>
  <p:slideViewPr>
    <p:cSldViewPr snapToGrid="0" snapToObjects="1">
      <p:cViewPr>
        <p:scale>
          <a:sx n="80" d="100"/>
          <a:sy n="80" d="100"/>
        </p:scale>
        <p:origin x="-107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 Id="rId3"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3699BD8-0E50-9E4D-AB9F-A674A5B2108B}" type="datetimeFigureOut">
              <a:rPr lang="en-US" smtClean="0"/>
              <a:t>3/25/17</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14EE398-7641-AE46-9F92-917256B095A3}" type="slidenum">
              <a:rPr lang="en-US" smtClean="0"/>
              <a:t>‹#›</a:t>
            </a:fld>
            <a:endParaRPr lang="en-US"/>
          </a:p>
        </p:txBody>
      </p:sp>
    </p:spTree>
    <p:extLst>
      <p:ext uri="{BB962C8B-B14F-4D97-AF65-F5344CB8AC3E}">
        <p14:creationId xmlns:p14="http://schemas.microsoft.com/office/powerpoint/2010/main" val="3142599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F6A17C8-B916-834F-B394-D8F0EE0E7836}" type="datetimeFigureOut">
              <a:rPr lang="en-US" smtClean="0"/>
              <a:t>3/25/17</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863E39B-8665-F348-B0D3-5180BBA9448B}" type="slidenum">
              <a:rPr lang="en-US" smtClean="0"/>
              <a:t>‹#›</a:t>
            </a:fld>
            <a:endParaRPr lang="en-US"/>
          </a:p>
        </p:txBody>
      </p:sp>
    </p:spTree>
    <p:extLst>
      <p:ext uri="{BB962C8B-B14F-4D97-AF65-F5344CB8AC3E}">
        <p14:creationId xmlns:p14="http://schemas.microsoft.com/office/powerpoint/2010/main" val="22748089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92A593-CFA5-AE42-8EAA-09AE98172156}"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charset="0"/>
              </a:rPr>
              <a:t>Top, Plot of voltage vs. space at different times. The four lines show the voltage profile at four different points in time after a brief pulse of current injected at spatial location X = 0. X is shown in units of the space constant lambda. At T=0, the there is a narrow peak of voltage. At later times, the peak spreads. The consequence of this is that at more distant spatial locations, the peak occurs with a delay.</a:t>
            </a:r>
          </a:p>
          <a:p>
            <a:r>
              <a:rPr lang="en-US" dirty="0">
                <a:latin typeface="Times New Roman" charset="0"/>
              </a:rPr>
              <a:t>Bottom. Plot of voltage vs. time at different spatial locations. The four lines show the voltage profile at four different spatial locations. At X=0. the peak occurs right away. At more distant locations, the voltage is attenuated and the peak occurs later in time. This is a consequence of the filtering through the cable.</a:t>
            </a:r>
          </a:p>
        </p:txBody>
      </p:sp>
      <p:sp>
        <p:nvSpPr>
          <p:cNvPr id="860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FBDE28AD-0914-734F-8DDA-82B4D286A188}" type="slidenum">
              <a:rPr lang="en-US" sz="1200">
                <a:latin typeface="Times New Roman" charset="0"/>
              </a:rPr>
              <a:pPr eaLnBrk="1" hangingPunct="1"/>
              <a:t>8</a:t>
            </a:fld>
            <a:endParaRPr lang="en-US" sz="120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For a membrane with only potassium channels in it, and a negative E(K),</a:t>
            </a:r>
          </a:p>
          <a:p>
            <a:pPr eaLnBrk="1" hangingPunct="1"/>
            <a:r>
              <a:rPr lang="en-US">
                <a:latin typeface="Times New Roman" charset="0"/>
              </a:rPr>
              <a:t>the arrows indicate the direction that current would tend to make voltage change. When the membrane potential is more positive than E(K), the current drives the voltage more negative. When the membrane potential is more negative than E(K), the current drives the voltage more positive. Thus, E(K) is the equilibrium where the voltage doesn</a:t>
            </a:r>
            <a:r>
              <a:rPr lang="ja-JP" altLang="en-US">
                <a:latin typeface="Times New Roman" charset="0"/>
              </a:rPr>
              <a:t>’</a:t>
            </a:r>
            <a:r>
              <a:rPr lang="en-US" altLang="ja-JP">
                <a:latin typeface="Times New Roman" charset="0"/>
              </a:rPr>
              <a:t>t change.</a:t>
            </a:r>
            <a:endParaRPr lang="en-US">
              <a:latin typeface="Times New Roman" charset="0"/>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D54FC2C4-994E-0C4D-B333-29B3485C2152}" type="slidenum">
              <a:rPr lang="en-US" sz="1200">
                <a:latin typeface="Times New Roman" charset="0"/>
              </a:rPr>
              <a:pPr eaLnBrk="1" hangingPunct="1"/>
              <a:t>9</a:t>
            </a:fld>
            <a:endParaRPr lang="en-US" sz="120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This figure is from Jack Noble and Tsien, 1975 p. 251. N-shaped current voltage (I-V) curves are typical of excitable cells and systems. An electronic component with this property is called a tunnel diode. This shows how the I-V curve of an excitable cell changes over time as sodium channels close. The key thing here is the three points where the curve intersects the x-axis. Resting potential, threshold and the peak of the action potential. Also note that when enough inactivation occurs, threshold disappears, and the cell is no longer excitable.</a:t>
            </a:r>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A0973EBB-12CB-9B43-AE0A-77B23DB53EB4}" type="slidenum">
              <a:rPr lang="en-US" sz="1200">
                <a:latin typeface="Times New Roman" charset="0"/>
              </a:rPr>
              <a:pPr eaLnBrk="1" hangingPunct="1"/>
              <a:t>13</a:t>
            </a:fld>
            <a:endParaRPr lang="en-US" sz="120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ndParaRPr>
          </a:p>
          <a:p>
            <a:r>
              <a:rPr lang="en-US">
                <a:latin typeface="Times New Roman"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28A9DF34-4B93-894C-BD5E-25D4D648C747}" type="slidenum">
              <a:rPr lang="en-US" sz="1200">
                <a:latin typeface="Times New Roman" charset="0"/>
              </a:rPr>
              <a:pPr eaLnBrk="1" hangingPunct="1"/>
              <a:t>30</a:t>
            </a:fld>
            <a:endParaRPr lang="en-US" sz="120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rPr>
              <a:t>A. Left, a fluorescent dye fills the cell, showing its dendrites. Next three panels: Three different levels of caged glutamate are released onto the cell, eventually producing a calcium action potential. The dye Fluo-3 is a calcium senstiive dye that fluoresces when it binds calcium. Thus the calcium influx from the action potential can be directly imaged. B. The calcium action potential fails to invade the entire cell and fails at a branch point, because the greater capacitance of membrane near the branch point can</a:t>
            </a:r>
            <a:r>
              <a:rPr lang="ja-JP" altLang="en-US">
                <a:latin typeface="Times New Roman" charset="0"/>
              </a:rPr>
              <a:t>’</a:t>
            </a:r>
            <a:r>
              <a:rPr lang="en-US" altLang="ja-JP">
                <a:latin typeface="Times New Roman" charset="0"/>
              </a:rPr>
              <a:t>t be depolarized by the currents in the smaller branch where the action potential originated.</a:t>
            </a:r>
            <a:endParaRPr lang="en-US">
              <a:latin typeface="Times New Roman"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68E41189-BAB1-B744-A3FF-A4B2F3650868}" type="slidenum">
              <a:rPr lang="en-US" sz="1200">
                <a:latin typeface="Times New Roman" charset="0"/>
              </a:rPr>
              <a:pPr eaLnBrk="1" hangingPunct="1"/>
              <a:t>31</a:t>
            </a:fld>
            <a:endParaRPr lang="en-US" sz="1200">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379621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77146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30746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0F21F3-802A-F94E-8ADB-A0CCE9B44741}"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85985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0F21F3-802A-F94E-8ADB-A0CCE9B44741}"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88849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0F21F3-802A-F94E-8ADB-A0CCE9B44741}"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198519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0F21F3-802A-F94E-8ADB-A0CCE9B44741}" type="datetimeFigureOut">
              <a:rPr lang="en-US" smtClean="0"/>
              <a:t>3/25/17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69229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0F21F3-802A-F94E-8ADB-A0CCE9B44741}" type="datetimeFigureOut">
              <a:rPr lang="en-US" smtClean="0"/>
              <a:t>3/25/17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333917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F21F3-802A-F94E-8ADB-A0CCE9B44741}" type="datetimeFigureOut">
              <a:rPr lang="en-US" smtClean="0"/>
              <a:t>3/25/17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2184656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83445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0F21F3-802A-F94E-8ADB-A0CCE9B44741}"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0C36E-7347-6948-B2EE-95F839CCFABC}" type="slidenum">
              <a:rPr lang="en-US" smtClean="0"/>
              <a:t>‹#›</a:t>
            </a:fld>
            <a:endParaRPr lang="en-US"/>
          </a:p>
        </p:txBody>
      </p:sp>
    </p:spTree>
    <p:extLst>
      <p:ext uri="{BB962C8B-B14F-4D97-AF65-F5344CB8AC3E}">
        <p14:creationId xmlns:p14="http://schemas.microsoft.com/office/powerpoint/2010/main" val="6238424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F21F3-802A-F94E-8ADB-A0CCE9B44741}" type="datetimeFigureOut">
              <a:rPr lang="en-US" smtClean="0"/>
              <a:t>3/25/17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0C36E-7347-6948-B2EE-95F839CCFABC}" type="slidenum">
              <a:rPr lang="en-US" smtClean="0"/>
              <a:t>‹#›</a:t>
            </a:fld>
            <a:endParaRPr lang="en-US"/>
          </a:p>
        </p:txBody>
      </p:sp>
    </p:spTree>
    <p:extLst>
      <p:ext uri="{BB962C8B-B14F-4D97-AF65-F5344CB8AC3E}">
        <p14:creationId xmlns:p14="http://schemas.microsoft.com/office/powerpoint/2010/main" val="3802283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oleObject" Target="../embeddings/oleObject2.bin"/><Relationship Id="rId6" Type="http://schemas.openxmlformats.org/officeDocument/2006/relationships/image" Target="../media/image7.emf"/><Relationship Id="rId7" Type="http://schemas.openxmlformats.org/officeDocument/2006/relationships/oleObject" Target="../embeddings/oleObject3.bin"/><Relationship Id="rId8"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9.emf"/><Relationship Id="rId5" Type="http://schemas.openxmlformats.org/officeDocument/2006/relationships/oleObject" Target="../embeddings/oleObject5.bin"/><Relationship Id="rId6" Type="http://schemas.openxmlformats.org/officeDocument/2006/relationships/image" Target="../media/image10.emf"/><Relationship Id="rId7"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14.emf"/><Relationship Id="rId13" Type="http://schemas.openxmlformats.org/officeDocument/2006/relationships/oleObject" Target="../embeddings/oleObject9.bin"/><Relationship Id="rId14"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oleObject6.bin"/><Relationship Id="rId7" Type="http://schemas.openxmlformats.org/officeDocument/2006/relationships/image" Target="../media/image12.emf"/><Relationship Id="rId8" Type="http://schemas.openxmlformats.org/officeDocument/2006/relationships/image" Target="../media/image19.png"/><Relationship Id="rId9" Type="http://schemas.openxmlformats.org/officeDocument/2006/relationships/oleObject" Target="../embeddings/oleObject7.bin"/><Relationship Id="rId10"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84175" y="2985673"/>
            <a:ext cx="8410575" cy="369332"/>
            <a:chOff x="384175" y="5235574"/>
            <a:chExt cx="8410575" cy="369332"/>
          </a:xfrm>
        </p:grpSpPr>
        <p:sp>
          <p:nvSpPr>
            <p:cNvPr id="6" name="TextBox 5"/>
            <p:cNvSpPr txBox="1"/>
            <p:nvPr/>
          </p:nvSpPr>
          <p:spPr>
            <a:xfrm>
              <a:off x="7270750" y="5235574"/>
              <a:ext cx="1524000" cy="369332"/>
            </a:xfrm>
            <a:prstGeom prst="rect">
              <a:avLst/>
            </a:prstGeom>
            <a:noFill/>
          </p:spPr>
          <p:txBody>
            <a:bodyPr wrap="square" rtlCol="0">
              <a:spAutoFit/>
            </a:bodyPr>
            <a:lstStyle/>
            <a:p>
              <a:r>
                <a:rPr lang="en-US" dirty="0" smtClean="0"/>
                <a:t>Mechanism</a:t>
              </a:r>
            </a:p>
          </p:txBody>
        </p:sp>
        <p:sp>
          <p:nvSpPr>
            <p:cNvPr id="7" name="TextBox 6"/>
            <p:cNvSpPr txBox="1"/>
            <p:nvPr/>
          </p:nvSpPr>
          <p:spPr>
            <a:xfrm>
              <a:off x="384175" y="5235574"/>
              <a:ext cx="3781425" cy="369332"/>
            </a:xfrm>
            <a:prstGeom prst="rect">
              <a:avLst/>
            </a:prstGeom>
            <a:noFill/>
          </p:spPr>
          <p:txBody>
            <a:bodyPr wrap="square" rtlCol="0">
              <a:spAutoFit/>
            </a:bodyPr>
            <a:lstStyle/>
            <a:p>
              <a:r>
                <a:rPr lang="en-US" dirty="0" smtClean="0"/>
                <a:t>Biological Function</a:t>
              </a:r>
            </a:p>
          </p:txBody>
        </p:sp>
      </p:grpSp>
      <p:grpSp>
        <p:nvGrpSpPr>
          <p:cNvPr id="13" name="Group 12"/>
          <p:cNvGrpSpPr/>
          <p:nvPr/>
        </p:nvGrpSpPr>
        <p:grpSpPr>
          <a:xfrm>
            <a:off x="2743200" y="2985673"/>
            <a:ext cx="3670300" cy="369332"/>
            <a:chOff x="2743200" y="5235574"/>
            <a:chExt cx="3670300" cy="369332"/>
          </a:xfrm>
        </p:grpSpPr>
        <p:sp>
          <p:nvSpPr>
            <p:cNvPr id="9" name="TextBox 8"/>
            <p:cNvSpPr txBox="1"/>
            <p:nvPr/>
          </p:nvSpPr>
          <p:spPr>
            <a:xfrm>
              <a:off x="3749675" y="5235574"/>
              <a:ext cx="2397125" cy="369332"/>
            </a:xfrm>
            <a:prstGeom prst="rect">
              <a:avLst/>
            </a:prstGeom>
            <a:noFill/>
          </p:spPr>
          <p:txBody>
            <a:bodyPr wrap="square" rtlCol="0">
              <a:spAutoFit/>
            </a:bodyPr>
            <a:lstStyle/>
            <a:p>
              <a:r>
                <a:rPr lang="en-US" dirty="0" smtClean="0"/>
                <a:t>Computation</a:t>
              </a:r>
            </a:p>
          </p:txBody>
        </p:sp>
        <p:cxnSp>
          <p:nvCxnSpPr>
            <p:cNvPr id="11" name="Straight Arrow Connector 10"/>
            <p:cNvCxnSpPr/>
            <p:nvPr/>
          </p:nvCxnSpPr>
          <p:spPr>
            <a:xfrm>
              <a:off x="2743200" y="5448300"/>
              <a:ext cx="5842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829300" y="5422900"/>
              <a:ext cx="5842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2184400" y="2198273"/>
            <a:ext cx="4876800" cy="759620"/>
            <a:chOff x="2184400" y="4448174"/>
            <a:chExt cx="4876800" cy="759620"/>
          </a:xfrm>
        </p:grpSpPr>
        <p:sp>
          <p:nvSpPr>
            <p:cNvPr id="8" name="TextBox 7"/>
            <p:cNvSpPr txBox="1"/>
            <p:nvPr/>
          </p:nvSpPr>
          <p:spPr>
            <a:xfrm>
              <a:off x="4067175" y="4448174"/>
              <a:ext cx="1724025" cy="369332"/>
            </a:xfrm>
            <a:prstGeom prst="rect">
              <a:avLst/>
            </a:prstGeom>
            <a:noFill/>
          </p:spPr>
          <p:txBody>
            <a:bodyPr wrap="square" rtlCol="0">
              <a:spAutoFit/>
            </a:bodyPr>
            <a:lstStyle/>
            <a:p>
              <a:r>
                <a:rPr lang="en-US" dirty="0" smtClean="0"/>
                <a:t>Theory</a:t>
              </a:r>
            </a:p>
          </p:txBody>
        </p:sp>
        <p:cxnSp>
          <p:nvCxnSpPr>
            <p:cNvPr id="15" name="Straight Arrow Connector 14"/>
            <p:cNvCxnSpPr/>
            <p:nvPr/>
          </p:nvCxnSpPr>
          <p:spPr>
            <a:xfrm flipV="1">
              <a:off x="2184400" y="4838700"/>
              <a:ext cx="1511300" cy="317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549900" y="4838700"/>
              <a:ext cx="1511300" cy="317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4298950" y="5035550"/>
              <a:ext cx="34290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17" name="Title 1"/>
          <p:cNvSpPr txBox="1">
            <a:spLocks/>
          </p:cNvSpPr>
          <p:nvPr/>
        </p:nvSpPr>
        <p:spPr>
          <a:xfrm>
            <a:off x="1366220" y="237596"/>
            <a:ext cx="6813550" cy="1143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smtClean="0"/>
              <a:t>Introduction to </a:t>
            </a:r>
            <a:r>
              <a:rPr lang="en-US" sz="2600" dirty="0" smtClean="0"/>
              <a:t>Computational Neuroscience</a:t>
            </a:r>
          </a:p>
          <a:p>
            <a:r>
              <a:rPr lang="en-US" sz="2600" dirty="0" smtClean="0"/>
              <a:t>NEPR208</a:t>
            </a:r>
            <a:r>
              <a:rPr lang="en-US" sz="2600" dirty="0" smtClean="0"/>
              <a:t> </a:t>
            </a:r>
            <a:endParaRPr lang="en-US" sz="2600" dirty="0" smtClean="0"/>
          </a:p>
        </p:txBody>
      </p:sp>
      <p:sp>
        <p:nvSpPr>
          <p:cNvPr id="2" name="TextBox 1"/>
          <p:cNvSpPr txBox="1"/>
          <p:nvPr/>
        </p:nvSpPr>
        <p:spPr>
          <a:xfrm>
            <a:off x="874095" y="4921250"/>
            <a:ext cx="2022597" cy="1200329"/>
          </a:xfrm>
          <a:prstGeom prst="rect">
            <a:avLst/>
          </a:prstGeom>
          <a:noFill/>
        </p:spPr>
        <p:txBody>
          <a:bodyPr wrap="none" rtlCol="0">
            <a:spAutoFit/>
          </a:bodyPr>
          <a:lstStyle/>
          <a:p>
            <a:r>
              <a:rPr lang="en-US" dirty="0" smtClean="0"/>
              <a:t>Stephen Baccus</a:t>
            </a:r>
          </a:p>
          <a:p>
            <a:r>
              <a:rPr lang="en-US" dirty="0" smtClean="0"/>
              <a:t>John </a:t>
            </a:r>
            <a:r>
              <a:rPr lang="en-US" dirty="0" err="1" smtClean="0"/>
              <a:t>Huguenard</a:t>
            </a:r>
            <a:endParaRPr lang="en-US" dirty="0" smtClean="0"/>
          </a:p>
          <a:p>
            <a:r>
              <a:rPr lang="en-US" dirty="0" smtClean="0"/>
              <a:t>Surya Ganguli</a:t>
            </a:r>
          </a:p>
          <a:p>
            <a:endParaRPr lang="en-US" dirty="0"/>
          </a:p>
        </p:txBody>
      </p:sp>
      <p:sp>
        <p:nvSpPr>
          <p:cNvPr id="3" name="TextBox 2"/>
          <p:cNvSpPr txBox="1"/>
          <p:nvPr/>
        </p:nvSpPr>
        <p:spPr>
          <a:xfrm>
            <a:off x="5727700" y="4905375"/>
            <a:ext cx="2746816" cy="369332"/>
          </a:xfrm>
          <a:prstGeom prst="rect">
            <a:avLst/>
          </a:prstGeom>
          <a:noFill/>
        </p:spPr>
        <p:txBody>
          <a:bodyPr wrap="none" rtlCol="0">
            <a:spAutoFit/>
          </a:bodyPr>
          <a:lstStyle/>
          <a:p>
            <a:r>
              <a:rPr lang="en-US" dirty="0" smtClean="0"/>
              <a:t>Niru Maheswaranathan</a:t>
            </a:r>
            <a:endParaRPr lang="en-US" dirty="0"/>
          </a:p>
        </p:txBody>
      </p:sp>
      <p:sp>
        <p:nvSpPr>
          <p:cNvPr id="4" name="TextBox 3"/>
          <p:cNvSpPr txBox="1"/>
          <p:nvPr/>
        </p:nvSpPr>
        <p:spPr>
          <a:xfrm>
            <a:off x="7531996" y="6181209"/>
            <a:ext cx="1295547" cy="369332"/>
          </a:xfrm>
          <a:prstGeom prst="rect">
            <a:avLst/>
          </a:prstGeom>
          <a:noFill/>
        </p:spPr>
        <p:txBody>
          <a:bodyPr wrap="none" rtlCol="0">
            <a:spAutoFit/>
          </a:bodyPr>
          <a:lstStyle/>
          <a:p>
            <a:r>
              <a:rPr lang="en-US" dirty="0" smtClean="0"/>
              <a:t>Spring 2017</a:t>
            </a:r>
            <a:endParaRPr lang="en-US" dirty="0"/>
          </a:p>
        </p:txBody>
      </p:sp>
    </p:spTree>
    <p:extLst>
      <p:ext uri="{BB962C8B-B14F-4D97-AF65-F5344CB8AC3E}">
        <p14:creationId xmlns:p14="http://schemas.microsoft.com/office/powerpoint/2010/main" val="780065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2743200" y="26289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51"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grpSp>
        <p:nvGrpSpPr>
          <p:cNvPr id="123" name="Group 122"/>
          <p:cNvGrpSpPr/>
          <p:nvPr/>
        </p:nvGrpSpPr>
        <p:grpSpPr>
          <a:xfrm>
            <a:off x="2390387" y="98741"/>
            <a:ext cx="4522021" cy="1417334"/>
            <a:chOff x="218259" y="4541973"/>
            <a:chExt cx="4522021" cy="1417334"/>
          </a:xfrm>
        </p:grpSpPr>
        <p:grpSp>
          <p:nvGrpSpPr>
            <p:cNvPr id="104" name="Group 103"/>
            <p:cNvGrpSpPr/>
            <p:nvPr/>
          </p:nvGrpSpPr>
          <p:grpSpPr>
            <a:xfrm>
              <a:off x="548459" y="4541973"/>
              <a:ext cx="4111226" cy="853718"/>
              <a:chOff x="2439920" y="673405"/>
              <a:chExt cx="4111226" cy="853718"/>
            </a:xfrm>
          </p:grpSpPr>
          <p:cxnSp>
            <p:nvCxnSpPr>
              <p:cNvPr id="105" name="Straight Connector 104"/>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78"/>
              <p:cNvGrpSpPr/>
              <p:nvPr/>
            </p:nvGrpSpPr>
            <p:grpSpPr>
              <a:xfrm>
                <a:off x="2439920" y="673405"/>
                <a:ext cx="1379887" cy="799348"/>
                <a:chOff x="2439920" y="673405"/>
                <a:chExt cx="1379887" cy="799348"/>
              </a:xfrm>
            </p:grpSpPr>
            <p:cxnSp>
              <p:nvCxnSpPr>
                <p:cNvPr id="114" name="Straight Connector 113"/>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16" name="Group 67"/>
                <p:cNvGrpSpPr/>
                <p:nvPr/>
              </p:nvGrpSpPr>
              <p:grpSpPr>
                <a:xfrm>
                  <a:off x="2918863" y="673405"/>
                  <a:ext cx="578317" cy="799348"/>
                  <a:chOff x="2918863" y="673405"/>
                  <a:chExt cx="578317" cy="799348"/>
                </a:xfrm>
              </p:grpSpPr>
              <p:sp>
                <p:nvSpPr>
                  <p:cNvPr id="117" name="Rectangle 116"/>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2" name="Oval 11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01453" y="5080190"/>
              <a:ext cx="4111226" cy="853718"/>
              <a:chOff x="2439920" y="673405"/>
              <a:chExt cx="4111226" cy="853718"/>
            </a:xfrm>
          </p:grpSpPr>
          <p:cxnSp>
            <p:nvCxnSpPr>
              <p:cNvPr id="82" name="Straight Connector 81"/>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78"/>
              <p:cNvGrpSpPr/>
              <p:nvPr/>
            </p:nvGrpSpPr>
            <p:grpSpPr>
              <a:xfrm>
                <a:off x="2439920" y="673405"/>
                <a:ext cx="1379887" cy="799348"/>
                <a:chOff x="2439920" y="673405"/>
                <a:chExt cx="1379887" cy="799348"/>
              </a:xfrm>
            </p:grpSpPr>
            <p:cxnSp>
              <p:nvCxnSpPr>
                <p:cNvPr id="97" name="Straight Connector 96"/>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99" name="Group 67"/>
                <p:cNvGrpSpPr/>
                <p:nvPr/>
              </p:nvGrpSpPr>
              <p:grpSpPr>
                <a:xfrm>
                  <a:off x="2918863" y="673405"/>
                  <a:ext cx="578317" cy="799348"/>
                  <a:chOff x="2918863" y="673405"/>
                  <a:chExt cx="578317" cy="799348"/>
                </a:xfrm>
              </p:grpSpPr>
              <p:sp>
                <p:nvSpPr>
                  <p:cNvPr id="100" name="Rectangle 99"/>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2" name="Oval 9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1" name="Rectangle 120"/>
            <p:cNvSpPr/>
            <p:nvPr/>
          </p:nvSpPr>
          <p:spPr>
            <a:xfrm>
              <a:off x="218259" y="4567373"/>
              <a:ext cx="4522021" cy="1391934"/>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5095059" y="1572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103346" y="1710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576994" y="1444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04423" y="1270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05595" y="1273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5400000">
            <a:off x="5356624" y="1622102"/>
            <a:ext cx="709609"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995063" y="1538177"/>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979379" y="1709251"/>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63720" y="1543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2007" y="168117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74255" y="1389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901684" y="1215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90800" y="1218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2842663" y="973667"/>
            <a:ext cx="2725492" cy="1368711"/>
            <a:chOff x="2842663" y="973667"/>
            <a:chExt cx="2725492" cy="1368711"/>
          </a:xfrm>
        </p:grpSpPr>
        <p:sp>
          <p:nvSpPr>
            <p:cNvPr id="32" name="Oval 31"/>
            <p:cNvSpPr/>
            <p:nvPr/>
          </p:nvSpPr>
          <p:spPr>
            <a:xfrm>
              <a:off x="5345402" y="1235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2842663" y="973667"/>
              <a:ext cx="2725492" cy="1368711"/>
              <a:chOff x="2842663" y="973667"/>
              <a:chExt cx="2725492" cy="1368711"/>
            </a:xfrm>
          </p:grpSpPr>
          <p:sp>
            <p:nvSpPr>
              <p:cNvPr id="40" name="Arc 39"/>
              <p:cNvSpPr/>
              <p:nvPr/>
            </p:nvSpPr>
            <p:spPr>
              <a:xfrm rot="16200000" flipH="1">
                <a:off x="4221978" y="942689"/>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Oval 23"/>
              <p:cNvSpPr/>
              <p:nvPr/>
            </p:nvSpPr>
            <p:spPr>
              <a:xfrm>
                <a:off x="2842663" y="1181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66987" y="1230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38600" y="9779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c 58"/>
              <p:cNvSpPr/>
              <p:nvPr/>
            </p:nvSpPr>
            <p:spPr>
              <a:xfrm flipH="1">
                <a:off x="4165742" y="1717073"/>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p:cNvSpPr/>
              <p:nvPr/>
            </p:nvSpPr>
            <p:spPr>
              <a:xfrm>
                <a:off x="4076700" y="20701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9" name="Text Box 13"/>
          <p:cNvSpPr txBox="1">
            <a:spLocks noChangeArrowheads="1"/>
          </p:cNvSpPr>
          <p:nvPr/>
        </p:nvSpPr>
        <p:spPr bwMode="auto">
          <a:xfrm>
            <a:off x="1674018" y="4403725"/>
            <a:ext cx="5084763" cy="701675"/>
          </a:xfrm>
          <a:prstGeom prst="rect">
            <a:avLst/>
          </a:prstGeom>
          <a:noFill/>
          <a:ln w="9525">
            <a:noFill/>
            <a:miter lim="800000"/>
            <a:headEnd/>
            <a:tailEnd/>
          </a:ln>
        </p:spPr>
        <p:txBody>
          <a:bodyPr>
            <a:prstTxWarp prst="textNoShape">
              <a:avLst/>
            </a:prstTxWarp>
            <a:spAutoFit/>
          </a:bodyPr>
          <a:lstStyle/>
          <a:p>
            <a:r>
              <a:rPr lang="en-US" sz="2000" dirty="0">
                <a:latin typeface="Arial"/>
                <a:ea typeface="ＭＳ Ｐゴシック" charset="-128"/>
                <a:cs typeface="Arial"/>
              </a:rPr>
              <a:t>Change in</a:t>
            </a:r>
          </a:p>
          <a:p>
            <a:r>
              <a:rPr lang="en-US" sz="2000" dirty="0">
                <a:latin typeface="Arial"/>
                <a:ea typeface="ＭＳ Ｐゴシック" charset="-128"/>
                <a:cs typeface="Arial"/>
              </a:rPr>
              <a:t>   activity      </a:t>
            </a:r>
            <a:r>
              <a:rPr lang="en-US" sz="2000" dirty="0" smtClean="0">
                <a:latin typeface="Arial"/>
                <a:ea typeface="ＭＳ Ｐゴシック" charset="-128"/>
                <a:cs typeface="Arial"/>
              </a:rPr>
              <a:t>=  Inflow	 – 	    Outflow  </a:t>
            </a:r>
            <a:endParaRPr lang="en-US" sz="2000" dirty="0">
              <a:latin typeface="Arial"/>
              <a:ea typeface="ＭＳ Ｐゴシック" charset="-128"/>
              <a:cs typeface="Arial"/>
            </a:endParaRPr>
          </a:p>
        </p:txBody>
      </p:sp>
      <p:graphicFrame>
        <p:nvGraphicFramePr>
          <p:cNvPr id="39945" name="Object 9"/>
          <p:cNvGraphicFramePr>
            <a:graphicFrameLocks noChangeAspect="1"/>
          </p:cNvGraphicFramePr>
          <p:nvPr/>
        </p:nvGraphicFramePr>
        <p:xfrm>
          <a:off x="2451100" y="5143500"/>
          <a:ext cx="3692218" cy="1111250"/>
        </p:xfrm>
        <a:graphic>
          <a:graphicData uri="http://schemas.openxmlformats.org/presentationml/2006/ole">
            <mc:AlternateContent xmlns:mc="http://schemas.openxmlformats.org/markup-compatibility/2006">
              <mc:Choice xmlns:v="urn:schemas-microsoft-com:vml" Requires="v">
                <p:oleObj spid="_x0000_s3213" name="Equation" r:id="rId3" imgW="1308100" imgH="393700" progId="Equation.DSMT4">
                  <p:embed/>
                </p:oleObj>
              </mc:Choice>
              <mc:Fallback>
                <p:oleObj name="Equation" r:id="rId3" imgW="1308100" imgH="3937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5143500"/>
                        <a:ext cx="3692218" cy="111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126" name="Group 125"/>
          <p:cNvGrpSpPr/>
          <p:nvPr/>
        </p:nvGrpSpPr>
        <p:grpSpPr>
          <a:xfrm>
            <a:off x="4025900" y="28194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3214" name="Equation" r:id="rId5" imgW="228600" imgH="203200" progId="Equation.DSMT4">
                    <p:embed/>
                  </p:oleObj>
                </mc:Choice>
                <mc:Fallback>
                  <p:oleObj name="Equation" r:id="rId5" imgW="228600" imgH="203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3215" name="Equation" r:id="rId7" imgW="419100" imgH="228600" progId="Equation.DSMT4">
                    <p:embed/>
                  </p:oleObj>
                </mc:Choice>
                <mc:Fallback>
                  <p:oleObj name="Equation" r:id="rId7" imgW="4191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144" name="Group 143"/>
          <p:cNvGrpSpPr/>
          <p:nvPr/>
        </p:nvGrpSpPr>
        <p:grpSpPr>
          <a:xfrm>
            <a:off x="3420980" y="2079171"/>
            <a:ext cx="5369882" cy="2290748"/>
            <a:chOff x="3420980" y="2079171"/>
            <a:chExt cx="5369882" cy="2290748"/>
          </a:xfrm>
        </p:grpSpPr>
        <p:sp>
          <p:nvSpPr>
            <p:cNvPr id="132" name="Oval 131"/>
            <p:cNvSpPr/>
            <p:nvPr/>
          </p:nvSpPr>
          <p:spPr>
            <a:xfrm>
              <a:off x="3770086" y="36576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810000" y="26670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4639582" y="2378664"/>
              <a:ext cx="1817221" cy="324622"/>
            </a:xfrm>
            <a:prstGeom prst="line">
              <a:avLst/>
            </a:prstGeom>
            <a:ln w="50800">
              <a:solidFill>
                <a:srgbClr val="0000FF"/>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6553200" y="2079171"/>
              <a:ext cx="2237662" cy="461665"/>
            </a:xfrm>
            <a:prstGeom prst="rect">
              <a:avLst/>
            </a:prstGeom>
            <a:noFill/>
          </p:spPr>
          <p:txBody>
            <a:bodyPr wrap="none" rtlCol="0">
              <a:spAutoFit/>
            </a:bodyPr>
            <a:lstStyle/>
            <a:p>
              <a:r>
                <a:rPr lang="en-US" sz="2400" dirty="0" smtClean="0">
                  <a:solidFill>
                    <a:srgbClr val="0000FF"/>
                  </a:solidFill>
                  <a:latin typeface="Arial"/>
                  <a:cs typeface="Arial"/>
                </a:rPr>
                <a:t>Rate constants</a:t>
              </a:r>
              <a:endParaRPr lang="en-US" sz="2400" dirty="0">
                <a:solidFill>
                  <a:srgbClr val="0000FF"/>
                </a:solidFill>
                <a:latin typeface="Arial"/>
                <a:cs typeface="Arial"/>
              </a:endParaRPr>
            </a:p>
          </p:txBody>
        </p:sp>
        <p:cxnSp>
          <p:nvCxnSpPr>
            <p:cNvPr id="138" name="Straight Connector 137"/>
            <p:cNvCxnSpPr/>
            <p:nvPr/>
          </p:nvCxnSpPr>
          <p:spPr>
            <a:xfrm flipV="1">
              <a:off x="3420980" y="2971801"/>
              <a:ext cx="3132222" cy="40751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5715000" y="2971800"/>
              <a:ext cx="838200" cy="284192"/>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502104" y="2590800"/>
              <a:ext cx="1997813" cy="1062257"/>
            </a:xfrm>
            <a:prstGeom prst="rect">
              <a:avLst/>
            </a:prstGeom>
            <a:noFill/>
          </p:spPr>
          <p:txBody>
            <a:bodyPr wrap="none" rtlCol="0">
              <a:spAutoFit/>
            </a:bodyPr>
            <a:lstStyle/>
            <a:p>
              <a:pPr algn="ctr">
                <a:lnSpc>
                  <a:spcPts val="2500"/>
                </a:lnSpc>
              </a:pPr>
              <a:r>
                <a:rPr lang="en-US" sz="2400" dirty="0" smtClean="0">
                  <a:solidFill>
                    <a:srgbClr val="FF6600"/>
                  </a:solidFill>
                  <a:latin typeface="Arial"/>
                  <a:cs typeface="Arial"/>
                </a:rPr>
                <a:t>State </a:t>
              </a:r>
            </a:p>
            <a:p>
              <a:pPr algn="ctr">
                <a:lnSpc>
                  <a:spcPts val="2500"/>
                </a:lnSpc>
              </a:pPr>
              <a:r>
                <a:rPr lang="en-US" sz="2400" dirty="0" smtClean="0">
                  <a:solidFill>
                    <a:srgbClr val="FF6600"/>
                  </a:solidFill>
                  <a:latin typeface="Arial"/>
                  <a:cs typeface="Arial"/>
                </a:rPr>
                <a:t>Occupancies</a:t>
              </a:r>
            </a:p>
            <a:p>
              <a:pPr algn="ctr">
                <a:lnSpc>
                  <a:spcPts val="2500"/>
                </a:lnSpc>
              </a:pPr>
              <a:r>
                <a:rPr lang="en-US" sz="2400" dirty="0" smtClean="0">
                  <a:solidFill>
                    <a:srgbClr val="FF6600"/>
                  </a:solidFill>
                  <a:latin typeface="Arial"/>
                  <a:cs typeface="Arial"/>
                </a:rPr>
                <a:t>(sum to 1)</a:t>
              </a:r>
              <a:endParaRPr lang="en-US" sz="2400" dirty="0">
                <a:solidFill>
                  <a:srgbClr val="FF6600"/>
                </a:solidFill>
                <a:latin typeface="Arial"/>
                <a:cs typeface="Arial"/>
              </a:endParaRPr>
            </a:p>
          </p:txBody>
        </p:sp>
      </p:grpSp>
      <p:sp>
        <p:nvSpPr>
          <p:cNvPr id="146" name="TextBox 145"/>
          <p:cNvSpPr txBox="1"/>
          <p:nvPr/>
        </p:nvSpPr>
        <p:spPr>
          <a:xfrm>
            <a:off x="2057400" y="6248400"/>
            <a:ext cx="4553828" cy="492443"/>
          </a:xfrm>
          <a:prstGeom prst="rect">
            <a:avLst/>
          </a:prstGeom>
          <a:solidFill>
            <a:schemeClr val="bg1"/>
          </a:solidFill>
        </p:spPr>
        <p:txBody>
          <a:bodyPr wrap="square" rtlCol="0">
            <a:spAutoFit/>
          </a:bodyPr>
          <a:lstStyle/>
          <a:p>
            <a:pPr algn="ctr"/>
            <a:r>
              <a:rPr lang="en-US" sz="2600" dirty="0" smtClean="0">
                <a:solidFill>
                  <a:srgbClr val="FF0000"/>
                </a:solidFill>
                <a:latin typeface="Arial"/>
                <a:cs typeface="Arial"/>
              </a:rPr>
              <a:t>Kinetic model</a:t>
            </a:r>
            <a:endParaRPr lang="en-US" sz="2600" dirty="0">
              <a:solidFill>
                <a:srgbClr val="FF0000"/>
              </a:solidFill>
              <a:latin typeface="Arial"/>
              <a:cs typeface="Arial"/>
            </a:endParaRPr>
          </a:p>
        </p:txBody>
      </p:sp>
    </p:spTree>
    <p:extLst>
      <p:ext uri="{BB962C8B-B14F-4D97-AF65-F5344CB8AC3E}">
        <p14:creationId xmlns:p14="http://schemas.microsoft.com/office/powerpoint/2010/main" val="1312229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p:cNvGrpSpPr/>
          <p:nvPr/>
        </p:nvGrpSpPr>
        <p:grpSpPr>
          <a:xfrm>
            <a:off x="4025900" y="10287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4191" name="Equation" r:id="rId3" imgW="228600" imgH="203200" progId="Equation.DSMT4">
                    <p:embed/>
                  </p:oleObj>
                </mc:Choice>
                <mc:Fallback>
                  <p:oleObj name="Equation" r:id="rId3" imgW="228600" imgH="203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4192" name="Equation" r:id="rId5" imgW="419100" imgH="228600" progId="Equation.DSMT4">
                    <p:embed/>
                  </p:oleObj>
                </mc:Choice>
                <mc:Fallback>
                  <p:oleObj name="Equation" r:id="rId5" imgW="419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grpSp>
        <p:nvGrpSpPr>
          <p:cNvPr id="3" name="Group 126"/>
          <p:cNvGrpSpPr/>
          <p:nvPr/>
        </p:nvGrpSpPr>
        <p:grpSpPr>
          <a:xfrm>
            <a:off x="2743200" y="8382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A</a:t>
              </a:r>
              <a:endParaRPr lang="en-US" sz="2000" dirty="0">
                <a:solidFill>
                  <a:schemeClr val="tx1"/>
                </a:solidFill>
                <a:latin typeface="Helvetica"/>
                <a:cs typeface="Helvetica"/>
              </a:endParaRP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latin typeface="Helvetica"/>
                  <a:cs typeface="Helvetica"/>
                </a:rPr>
                <a:t>R</a:t>
              </a:r>
              <a:endParaRPr lang="en-US" sz="2000" dirty="0">
                <a:solidFill>
                  <a:schemeClr val="tx1"/>
                </a:solidFill>
                <a:latin typeface="Helvetica"/>
                <a:cs typeface="Helvetica"/>
              </a:endParaRPr>
            </a:p>
          </p:txBody>
        </p:sp>
        <p:grpSp>
          <p:nvGrpSpPr>
            <p:cNvPr id="4"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smtClean="0">
                  <a:latin typeface="Arial"/>
                  <a:cs typeface="Arial"/>
                </a:rPr>
                <a:t>Closed</a:t>
              </a:r>
              <a:endParaRPr lang="en-US" sz="2400" dirty="0">
                <a:latin typeface="Arial"/>
                <a:cs typeface="Arial"/>
              </a:endParaRP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smtClean="0">
                  <a:latin typeface="Arial"/>
                  <a:cs typeface="Arial"/>
                </a:rPr>
                <a:t>Open</a:t>
              </a:r>
              <a:endParaRPr lang="en-US" sz="2400" dirty="0">
                <a:latin typeface="Arial"/>
                <a:cs typeface="Arial"/>
              </a:endParaRPr>
            </a:p>
          </p:txBody>
        </p:sp>
      </p:grpSp>
      <p:pic>
        <p:nvPicPr>
          <p:cNvPr id="74" name="Picture 73"/>
          <p:cNvPicPr>
            <a:picLocks noChangeAspect="1"/>
          </p:cNvPicPr>
          <p:nvPr/>
        </p:nvPicPr>
        <p:blipFill>
          <a:blip r:embed="rId7"/>
          <a:stretch>
            <a:fillRect/>
          </a:stretch>
        </p:blipFill>
        <p:spPr>
          <a:xfrm>
            <a:off x="1600200" y="2514600"/>
            <a:ext cx="6083300" cy="3429000"/>
          </a:xfrm>
          <a:prstGeom prst="rect">
            <a:avLst/>
          </a:prstGeom>
        </p:spPr>
      </p:pic>
      <p:sp>
        <p:nvSpPr>
          <p:cNvPr id="75" name="TextBox 74"/>
          <p:cNvSpPr txBox="1"/>
          <p:nvPr/>
        </p:nvSpPr>
        <p:spPr>
          <a:xfrm>
            <a:off x="5410200" y="2514600"/>
            <a:ext cx="980156" cy="646331"/>
          </a:xfrm>
          <a:prstGeom prst="rect">
            <a:avLst/>
          </a:prstGeom>
          <a:noFill/>
        </p:spPr>
        <p:txBody>
          <a:bodyPr wrap="none" rtlCol="0">
            <a:spAutoFit/>
          </a:bodyPr>
          <a:lstStyle/>
          <a:p>
            <a:r>
              <a:rPr lang="en-US" dirty="0" smtClean="0">
                <a:solidFill>
                  <a:srgbClr val="FF0000"/>
                </a:solidFill>
                <a:latin typeface="Arial"/>
                <a:cs typeface="Arial"/>
              </a:rPr>
              <a:t>Active</a:t>
            </a:r>
          </a:p>
          <a:p>
            <a:r>
              <a:rPr lang="en-US" dirty="0" smtClean="0">
                <a:solidFill>
                  <a:srgbClr val="00C700"/>
                </a:solidFill>
                <a:latin typeface="Arial"/>
                <a:cs typeface="Arial"/>
              </a:rPr>
              <a:t>Resting</a:t>
            </a:r>
            <a:endParaRPr lang="en-US" dirty="0">
              <a:solidFill>
                <a:srgbClr val="00C700"/>
              </a:solidFill>
              <a:latin typeface="Arial"/>
              <a:cs typeface="Arial"/>
            </a:endParaRPr>
          </a:p>
        </p:txBody>
      </p:sp>
      <p:sp>
        <p:nvSpPr>
          <p:cNvPr id="76" name="TextBox 75"/>
          <p:cNvSpPr txBox="1"/>
          <p:nvPr/>
        </p:nvSpPr>
        <p:spPr>
          <a:xfrm>
            <a:off x="5334000" y="3886200"/>
            <a:ext cx="1016769" cy="892552"/>
          </a:xfrm>
          <a:prstGeom prst="rect">
            <a:avLst/>
          </a:prstGeom>
          <a:noFill/>
        </p:spPr>
        <p:txBody>
          <a:bodyPr wrap="none" rtlCol="0">
            <a:spAutoFit/>
          </a:bodyPr>
          <a:lstStyle/>
          <a:p>
            <a:r>
              <a:rPr lang="en-US" sz="2600" dirty="0" smtClean="0">
                <a:solidFill>
                  <a:srgbClr val="0000FF"/>
                </a:solidFill>
                <a:latin typeface="Times"/>
                <a:cs typeface="Times"/>
              </a:rPr>
              <a:t>[</a:t>
            </a:r>
            <a:r>
              <a:rPr lang="en-US" sz="2600" dirty="0" err="1" smtClean="0">
                <a:solidFill>
                  <a:srgbClr val="0000FF"/>
                </a:solidFill>
                <a:latin typeface="Times"/>
                <a:cs typeface="Times"/>
              </a:rPr>
              <a:t>L]</a:t>
            </a:r>
            <a:r>
              <a:rPr lang="en-US" sz="2600" i="1" dirty="0" err="1" smtClean="0">
                <a:solidFill>
                  <a:srgbClr val="0000FF"/>
                </a:solidFill>
                <a:latin typeface="Times"/>
                <a:cs typeface="Times"/>
              </a:rPr>
              <a:t>k</a:t>
            </a:r>
            <a:r>
              <a:rPr lang="en-US" sz="2600" baseline="-25000" dirty="0" err="1" smtClean="0">
                <a:solidFill>
                  <a:srgbClr val="0000FF"/>
                </a:solidFill>
                <a:latin typeface="Times"/>
                <a:cs typeface="Times"/>
              </a:rPr>
              <a:t>on</a:t>
            </a:r>
            <a:endParaRPr lang="en-US" sz="2600" baseline="-25000" dirty="0" smtClean="0">
              <a:solidFill>
                <a:srgbClr val="0000FF"/>
              </a:solidFill>
              <a:latin typeface="Times"/>
              <a:cs typeface="Times"/>
            </a:endParaRPr>
          </a:p>
          <a:p>
            <a:r>
              <a:rPr lang="en-US" sz="2600" i="1" dirty="0" err="1" smtClean="0">
                <a:solidFill>
                  <a:srgbClr val="00C700"/>
                </a:solidFill>
                <a:latin typeface="Times"/>
                <a:cs typeface="Times"/>
              </a:rPr>
              <a:t>k</a:t>
            </a:r>
            <a:r>
              <a:rPr lang="en-US" sz="2600" baseline="-25000" dirty="0" err="1" smtClean="0">
                <a:solidFill>
                  <a:srgbClr val="00C700"/>
                </a:solidFill>
                <a:latin typeface="Times"/>
                <a:cs typeface="Times"/>
              </a:rPr>
              <a:t>off</a:t>
            </a:r>
            <a:endParaRPr lang="en-US" sz="2600" baseline="-25000" dirty="0" smtClean="0">
              <a:solidFill>
                <a:srgbClr val="FF0000"/>
              </a:solidFill>
              <a:latin typeface="Times"/>
              <a:cs typeface="Times"/>
            </a:endParaRPr>
          </a:p>
        </p:txBody>
      </p:sp>
      <p:grpSp>
        <p:nvGrpSpPr>
          <p:cNvPr id="81" name="Group 80"/>
          <p:cNvGrpSpPr/>
          <p:nvPr/>
        </p:nvGrpSpPr>
        <p:grpSpPr>
          <a:xfrm>
            <a:off x="3429179" y="2725499"/>
            <a:ext cx="4067280" cy="2434326"/>
            <a:chOff x="3646347" y="2757714"/>
            <a:chExt cx="4067280" cy="2434326"/>
          </a:xfrm>
          <a:effectLst/>
        </p:grpSpPr>
        <p:sp>
          <p:nvSpPr>
            <p:cNvPr id="77" name="Rectangle 76"/>
            <p:cNvSpPr/>
            <p:nvPr/>
          </p:nvSpPr>
          <p:spPr>
            <a:xfrm>
              <a:off x="3646347" y="2757714"/>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999073" y="3160931"/>
              <a:ext cx="2684427" cy="485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57600" y="3962400"/>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5029200" y="4858657"/>
              <a:ext cx="2684427" cy="333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1447800" y="152400"/>
            <a:ext cx="6213475" cy="492443"/>
          </a:xfrm>
          <a:prstGeom prst="rect">
            <a:avLst/>
          </a:prstGeom>
          <a:solidFill>
            <a:schemeClr val="bg1"/>
          </a:solidFill>
        </p:spPr>
        <p:txBody>
          <a:bodyPr wrap="square" rtlCol="0">
            <a:spAutoFit/>
          </a:bodyPr>
          <a:lstStyle/>
          <a:p>
            <a:pPr algn="ctr"/>
            <a:r>
              <a:rPr lang="en-US" sz="2600" dirty="0" smtClean="0">
                <a:latin typeface="Arial"/>
                <a:cs typeface="Arial"/>
              </a:rPr>
              <a:t>Input and output in a kinetic model</a:t>
            </a:r>
            <a:endParaRPr lang="en-US" sz="2600" dirty="0">
              <a:latin typeface="Arial"/>
              <a:cs typeface="Arial"/>
            </a:endParaRPr>
          </a:p>
        </p:txBody>
      </p:sp>
    </p:spTree>
    <p:extLst>
      <p:ext uri="{BB962C8B-B14F-4D97-AF65-F5344CB8AC3E}">
        <p14:creationId xmlns:p14="http://schemas.microsoft.com/office/powerpoint/2010/main" val="980451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87889" y="196334"/>
            <a:ext cx="2727880" cy="369332"/>
          </a:xfrm>
          <a:prstGeom prst="rect">
            <a:avLst/>
          </a:prstGeom>
          <a:noFill/>
        </p:spPr>
        <p:txBody>
          <a:bodyPr wrap="none" rtlCol="0">
            <a:spAutoFit/>
          </a:bodyPr>
          <a:lstStyle/>
          <a:p>
            <a:r>
              <a:rPr lang="en-US" dirty="0" smtClean="0"/>
              <a:t>Hodgkin Huxley Model</a:t>
            </a:r>
            <a:endParaRPr lang="en-US" dirty="0"/>
          </a:p>
        </p:txBody>
      </p:sp>
      <p:grpSp>
        <p:nvGrpSpPr>
          <p:cNvPr id="24" name="Group 23"/>
          <p:cNvGrpSpPr/>
          <p:nvPr/>
        </p:nvGrpSpPr>
        <p:grpSpPr>
          <a:xfrm>
            <a:off x="329245" y="1964194"/>
            <a:ext cx="5258752" cy="1686629"/>
            <a:chOff x="329245" y="1964194"/>
            <a:chExt cx="5258752" cy="1686629"/>
          </a:xfrm>
        </p:grpSpPr>
        <p:pic>
          <p:nvPicPr>
            <p:cNvPr id="7" name="Picture 6" descr="Screen Shot 2016-05-09 at 10.0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6" y="2293940"/>
              <a:ext cx="4868331" cy="1356883"/>
            </a:xfrm>
            <a:prstGeom prst="rect">
              <a:avLst/>
            </a:prstGeom>
          </p:spPr>
        </p:pic>
        <p:sp>
          <p:nvSpPr>
            <p:cNvPr id="8" name="TextBox 7"/>
            <p:cNvSpPr txBox="1"/>
            <p:nvPr/>
          </p:nvSpPr>
          <p:spPr>
            <a:xfrm>
              <a:off x="329245" y="1964194"/>
              <a:ext cx="3399526" cy="369332"/>
            </a:xfrm>
            <a:prstGeom prst="rect">
              <a:avLst/>
            </a:prstGeom>
            <a:noFill/>
          </p:spPr>
          <p:txBody>
            <a:bodyPr wrap="none" rtlCol="0">
              <a:spAutoFit/>
            </a:bodyPr>
            <a:lstStyle/>
            <a:p>
              <a:r>
                <a:rPr lang="en-US" dirty="0" smtClean="0"/>
                <a:t>Conductance state variables:</a:t>
              </a:r>
              <a:endParaRPr lang="en-US" dirty="0"/>
            </a:p>
          </p:txBody>
        </p:sp>
      </p:grpSp>
      <p:grpSp>
        <p:nvGrpSpPr>
          <p:cNvPr id="25" name="Group 24"/>
          <p:cNvGrpSpPr/>
          <p:nvPr/>
        </p:nvGrpSpPr>
        <p:grpSpPr>
          <a:xfrm>
            <a:off x="423333" y="3562491"/>
            <a:ext cx="7838723" cy="1746061"/>
            <a:chOff x="423333" y="3562491"/>
            <a:chExt cx="7838723" cy="1746061"/>
          </a:xfrm>
        </p:grpSpPr>
        <p:pic>
          <p:nvPicPr>
            <p:cNvPr id="9" name="Picture 8" descr="Screen Shot 2016-05-09 at 10.03.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470" y="3907556"/>
              <a:ext cx="3340837" cy="1400996"/>
            </a:xfrm>
            <a:prstGeom prst="rect">
              <a:avLst/>
            </a:prstGeom>
          </p:spPr>
        </p:pic>
        <p:pic>
          <p:nvPicPr>
            <p:cNvPr id="10" name="Picture 9" descr="Screen Shot 2016-05-09 at 10.03.4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1" y="4020444"/>
              <a:ext cx="3118555" cy="1173511"/>
            </a:xfrm>
            <a:prstGeom prst="rect">
              <a:avLst/>
            </a:prstGeom>
          </p:spPr>
        </p:pic>
        <p:sp>
          <p:nvSpPr>
            <p:cNvPr id="12" name="TextBox 11"/>
            <p:cNvSpPr txBox="1"/>
            <p:nvPr/>
          </p:nvSpPr>
          <p:spPr>
            <a:xfrm>
              <a:off x="423333" y="3562491"/>
              <a:ext cx="2079115" cy="369332"/>
            </a:xfrm>
            <a:prstGeom prst="rect">
              <a:avLst/>
            </a:prstGeom>
            <a:noFill/>
          </p:spPr>
          <p:txBody>
            <a:bodyPr wrap="none" rtlCol="0">
              <a:spAutoFit/>
            </a:bodyPr>
            <a:lstStyle/>
            <a:p>
              <a:r>
                <a:rPr lang="en-US" dirty="0" smtClean="0"/>
                <a:t>Rate “constants”:</a:t>
              </a:r>
              <a:endParaRPr lang="en-US" dirty="0"/>
            </a:p>
          </p:txBody>
        </p:sp>
      </p:grpSp>
      <p:grpSp>
        <p:nvGrpSpPr>
          <p:cNvPr id="23" name="Group 22"/>
          <p:cNvGrpSpPr/>
          <p:nvPr/>
        </p:nvGrpSpPr>
        <p:grpSpPr>
          <a:xfrm>
            <a:off x="395111" y="773668"/>
            <a:ext cx="6653389" cy="1095349"/>
            <a:chOff x="395111" y="773668"/>
            <a:chExt cx="6653389" cy="1095349"/>
          </a:xfrm>
        </p:grpSpPr>
        <p:sp>
          <p:nvSpPr>
            <p:cNvPr id="4" name="TextBox 3"/>
            <p:cNvSpPr txBox="1"/>
            <p:nvPr/>
          </p:nvSpPr>
          <p:spPr>
            <a:xfrm>
              <a:off x="395111" y="773668"/>
              <a:ext cx="5149817" cy="369332"/>
            </a:xfrm>
            <a:prstGeom prst="rect">
              <a:avLst/>
            </a:prstGeom>
            <a:noFill/>
          </p:spPr>
          <p:txBody>
            <a:bodyPr wrap="none" rtlCol="0">
              <a:spAutoFit/>
            </a:bodyPr>
            <a:lstStyle/>
            <a:p>
              <a:r>
                <a:rPr lang="en-US" dirty="0" smtClean="0"/>
                <a:t>Voltage state variable (membrane equation):</a:t>
              </a: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2075595544"/>
                </p:ext>
              </p:extLst>
            </p:nvPr>
          </p:nvGraphicFramePr>
          <p:xfrm>
            <a:off x="1282628" y="1246222"/>
            <a:ext cx="5765872" cy="622795"/>
          </p:xfrm>
          <a:graphic>
            <a:graphicData uri="http://schemas.openxmlformats.org/presentationml/2006/ole">
              <mc:AlternateContent xmlns:mc="http://schemas.openxmlformats.org/markup-compatibility/2006">
                <mc:Choice xmlns:v="urn:schemas-microsoft-com:vml" Requires="v">
                  <p:oleObj spid="_x0000_s17560" name="Equation" r:id="rId6" imgW="3644900" imgH="393700" progId="Equation.DSMT4">
                    <p:embed/>
                  </p:oleObj>
                </mc:Choice>
                <mc:Fallback>
                  <p:oleObj name="Equation" r:id="rId6" imgW="3644900" imgH="393700" progId="Equation.DSMT4">
                    <p:embed/>
                    <p:pic>
                      <p:nvPicPr>
                        <p:cNvPr id="0" name=""/>
                        <p:cNvPicPr/>
                        <p:nvPr/>
                      </p:nvPicPr>
                      <p:blipFill>
                        <a:blip r:embed="rId7"/>
                        <a:stretch>
                          <a:fillRect/>
                        </a:stretch>
                      </p:blipFill>
                      <p:spPr>
                        <a:xfrm>
                          <a:off x="1282628" y="1246222"/>
                          <a:ext cx="5765872" cy="622795"/>
                        </a:xfrm>
                        <a:prstGeom prst="rect">
                          <a:avLst/>
                        </a:prstGeom>
                      </p:spPr>
                    </p:pic>
                  </p:oleObj>
                </mc:Fallback>
              </mc:AlternateContent>
            </a:graphicData>
          </a:graphic>
        </p:graphicFrame>
      </p:grpSp>
      <p:grpSp>
        <p:nvGrpSpPr>
          <p:cNvPr id="26" name="Group 25"/>
          <p:cNvGrpSpPr/>
          <p:nvPr/>
        </p:nvGrpSpPr>
        <p:grpSpPr>
          <a:xfrm>
            <a:off x="-16317" y="5428497"/>
            <a:ext cx="8812652" cy="1244483"/>
            <a:chOff x="-16317" y="5428497"/>
            <a:chExt cx="8812652" cy="1244483"/>
          </a:xfrm>
        </p:grpSpPr>
        <p:pic>
          <p:nvPicPr>
            <p:cNvPr id="11" name="Picture 10"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b="75219"/>
            <a:stretch/>
          </p:blipFill>
          <p:spPr>
            <a:xfrm>
              <a:off x="-16317" y="5960938"/>
              <a:ext cx="3745088" cy="324118"/>
            </a:xfrm>
            <a:prstGeom prst="rect">
              <a:avLst/>
            </a:prstGeom>
          </p:spPr>
        </p:pic>
        <p:pic>
          <p:nvPicPr>
            <p:cNvPr id="14" name="Picture 13"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l="-902" t="22970" r="902" b="3670"/>
            <a:stretch/>
          </p:blipFill>
          <p:spPr>
            <a:xfrm>
              <a:off x="2565946" y="5713495"/>
              <a:ext cx="3745088" cy="959485"/>
            </a:xfrm>
            <a:prstGeom prst="rect">
              <a:avLst/>
            </a:prstGeom>
          </p:spPr>
        </p:pic>
        <p:sp>
          <p:nvSpPr>
            <p:cNvPr id="15" name="TextBox 14"/>
            <p:cNvSpPr txBox="1"/>
            <p:nvPr/>
          </p:nvSpPr>
          <p:spPr>
            <a:xfrm>
              <a:off x="423333" y="5428497"/>
              <a:ext cx="1381207" cy="369332"/>
            </a:xfrm>
            <a:prstGeom prst="rect">
              <a:avLst/>
            </a:prstGeom>
            <a:noFill/>
          </p:spPr>
          <p:txBody>
            <a:bodyPr wrap="none" rtlCol="0">
              <a:spAutoFit/>
            </a:bodyPr>
            <a:lstStyle/>
            <a:p>
              <a:r>
                <a:rPr lang="en-US" dirty="0" smtClean="0"/>
                <a:t>Constants:</a:t>
              </a:r>
              <a:endParaRPr lang="en-US" dirty="0"/>
            </a:p>
          </p:txBody>
        </p:sp>
        <p:sp>
          <p:nvSpPr>
            <p:cNvPr id="18" name="Rectangle 17"/>
            <p:cNvSpPr/>
            <p:nvPr/>
          </p:nvSpPr>
          <p:spPr>
            <a:xfrm>
              <a:off x="4572000" y="5797829"/>
              <a:ext cx="386307" cy="8751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9" name="Object 18"/>
            <p:cNvGraphicFramePr>
              <a:graphicFrameLocks noChangeAspect="1"/>
            </p:cNvGraphicFramePr>
            <p:nvPr>
              <p:extLst>
                <p:ext uri="{D42A27DB-BD31-4B8C-83A1-F6EECF244321}">
                  <p14:modId xmlns:p14="http://schemas.microsoft.com/office/powerpoint/2010/main" val="1768680072"/>
                </p:ext>
              </p:extLst>
            </p:nvPr>
          </p:nvGraphicFramePr>
          <p:xfrm>
            <a:off x="4624006" y="5763400"/>
            <a:ext cx="334301" cy="281517"/>
          </p:xfrm>
          <a:graphic>
            <a:graphicData uri="http://schemas.openxmlformats.org/presentationml/2006/ole">
              <mc:AlternateContent xmlns:mc="http://schemas.openxmlformats.org/markup-compatibility/2006">
                <mc:Choice xmlns:v="urn:schemas-microsoft-com:vml" Requires="v">
                  <p:oleObj spid="_x0000_s17561"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4624006" y="5763400"/>
                          <a:ext cx="334301" cy="281517"/>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7257657"/>
                </p:ext>
              </p:extLst>
            </p:nvPr>
          </p:nvGraphicFramePr>
          <p:xfrm>
            <a:off x="4602840" y="6044917"/>
            <a:ext cx="379666" cy="276121"/>
          </p:xfrm>
          <a:graphic>
            <a:graphicData uri="http://schemas.openxmlformats.org/presentationml/2006/ole">
              <mc:AlternateContent xmlns:mc="http://schemas.openxmlformats.org/markup-compatibility/2006">
                <mc:Choice xmlns:v="urn:schemas-microsoft-com:vml" Requires="v">
                  <p:oleObj spid="_x0000_s17562" name="Equation" r:id="rId11" imgW="279400" imgH="203200" progId="Equation.DSMT4">
                    <p:embed/>
                  </p:oleObj>
                </mc:Choice>
                <mc:Fallback>
                  <p:oleObj name="Equation" r:id="rId11" imgW="279400" imgH="203200" progId="Equation.DSMT4">
                    <p:embed/>
                    <p:pic>
                      <p:nvPicPr>
                        <p:cNvPr id="0" name=""/>
                        <p:cNvPicPr/>
                        <p:nvPr/>
                      </p:nvPicPr>
                      <p:blipFill>
                        <a:blip r:embed="rId12"/>
                        <a:stretch>
                          <a:fillRect/>
                        </a:stretch>
                      </p:blipFill>
                      <p:spPr>
                        <a:xfrm>
                          <a:off x="4602840" y="6044917"/>
                          <a:ext cx="379666" cy="276121"/>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79901378"/>
                </p:ext>
              </p:extLst>
            </p:nvPr>
          </p:nvGraphicFramePr>
          <p:xfrm>
            <a:off x="4624007" y="6346438"/>
            <a:ext cx="271606" cy="271606"/>
          </p:xfrm>
          <a:graphic>
            <a:graphicData uri="http://schemas.openxmlformats.org/presentationml/2006/ole">
              <mc:AlternateContent xmlns:mc="http://schemas.openxmlformats.org/markup-compatibility/2006">
                <mc:Choice xmlns:v="urn:schemas-microsoft-com:vml" Requires="v">
                  <p:oleObj spid="_x0000_s17563" name="Equation" r:id="rId13" imgW="203200" imgH="203200" progId="Equation.DSMT4">
                    <p:embed/>
                  </p:oleObj>
                </mc:Choice>
                <mc:Fallback>
                  <p:oleObj name="Equation" r:id="rId13" imgW="203200" imgH="203200" progId="Equation.DSMT4">
                    <p:embed/>
                    <p:pic>
                      <p:nvPicPr>
                        <p:cNvPr id="0" name=""/>
                        <p:cNvPicPr/>
                        <p:nvPr/>
                      </p:nvPicPr>
                      <p:blipFill>
                        <a:blip r:embed="rId14"/>
                        <a:stretch>
                          <a:fillRect/>
                        </a:stretch>
                      </p:blipFill>
                      <p:spPr>
                        <a:xfrm>
                          <a:off x="4624007" y="6346438"/>
                          <a:ext cx="271606" cy="271606"/>
                        </a:xfrm>
                        <a:prstGeom prst="rect">
                          <a:avLst/>
                        </a:prstGeom>
                      </p:spPr>
                    </p:pic>
                  </p:oleObj>
                </mc:Fallback>
              </mc:AlternateContent>
            </a:graphicData>
          </a:graphic>
        </p:graphicFrame>
        <p:sp>
          <p:nvSpPr>
            <p:cNvPr id="22" name="TextBox 21"/>
            <p:cNvSpPr txBox="1"/>
            <p:nvPr/>
          </p:nvSpPr>
          <p:spPr>
            <a:xfrm>
              <a:off x="6321617" y="5915724"/>
              <a:ext cx="2474718" cy="738664"/>
            </a:xfrm>
            <a:prstGeom prst="rect">
              <a:avLst/>
            </a:prstGeom>
            <a:noFill/>
          </p:spPr>
          <p:txBody>
            <a:bodyPr wrap="none" rtlCol="0">
              <a:spAutoFit/>
            </a:bodyPr>
            <a:lstStyle/>
            <a:p>
              <a:r>
                <a:rPr lang="en-US" sz="1400" dirty="0" smtClean="0"/>
                <a:t>Note: these are given in </a:t>
              </a:r>
            </a:p>
            <a:p>
              <a:r>
                <a:rPr lang="en-US" sz="1400" dirty="0" smtClean="0"/>
                <a:t>the original form,</a:t>
              </a:r>
            </a:p>
            <a:p>
              <a:r>
                <a:rPr lang="en-US" sz="1400" dirty="0"/>
                <a:t>r</a:t>
              </a:r>
              <a:r>
                <a:rPr lang="en-US" sz="1400" dirty="0" smtClean="0"/>
                <a:t>elative to </a:t>
              </a:r>
              <a:r>
                <a:rPr lang="en-US" sz="1400" dirty="0" err="1" smtClean="0"/>
                <a:t>V</a:t>
              </a:r>
              <a:r>
                <a:rPr lang="en-US" sz="1400" baseline="-25000" dirty="0" err="1" smtClean="0"/>
                <a:t>rest</a:t>
              </a:r>
              <a:r>
                <a:rPr lang="en-US" sz="1400" baseline="-25000" dirty="0" smtClean="0"/>
                <a:t> </a:t>
              </a:r>
              <a:r>
                <a:rPr lang="en-US" sz="1400" dirty="0" smtClean="0"/>
                <a:t>=~ -66 mV</a:t>
              </a:r>
              <a:endParaRPr lang="en-US" sz="1400" dirty="0"/>
            </a:p>
          </p:txBody>
        </p:sp>
      </p:grpSp>
    </p:spTree>
    <p:extLst>
      <p:ext uri="{BB962C8B-B14F-4D97-AF65-F5344CB8AC3E}">
        <p14:creationId xmlns:p14="http://schemas.microsoft.com/office/powerpoint/2010/main" val="1315208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2" descr="Screen Shot 2015-10-07 at 10.57.3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
            <a:ext cx="9144000" cy="61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4221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685800"/>
            <a:ext cx="5599113"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Box 3"/>
          <p:cNvSpPr txBox="1">
            <a:spLocks noChangeArrowheads="1"/>
          </p:cNvSpPr>
          <p:nvPr/>
        </p:nvSpPr>
        <p:spPr bwMode="auto">
          <a:xfrm>
            <a:off x="685800" y="6149975"/>
            <a:ext cx="716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Holt &amp; Koch, 1997. Shunting inhibition does not have a divisive effect on firing rates</a:t>
            </a:r>
          </a:p>
        </p:txBody>
      </p:sp>
      <p:pic>
        <p:nvPicPr>
          <p:cNvPr id="53251" name="Picture 4"/>
          <p:cNvPicPr>
            <a:picLocks noChangeAspect="1"/>
          </p:cNvPicPr>
          <p:nvPr/>
        </p:nvPicPr>
        <p:blipFill>
          <a:blip r:embed="rId3">
            <a:extLst>
              <a:ext uri="{28A0092B-C50C-407E-A947-70E740481C1C}">
                <a14:useLocalDpi xmlns:a14="http://schemas.microsoft.com/office/drawing/2010/main" val="0"/>
              </a:ext>
            </a:extLst>
          </a:blip>
          <a:srcRect r="23991" b="12305"/>
          <a:stretch>
            <a:fillRect/>
          </a:stretch>
        </p:blipFill>
        <p:spPr bwMode="auto">
          <a:xfrm>
            <a:off x="1524000" y="3581400"/>
            <a:ext cx="64579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7"/>
          <p:cNvSpPr txBox="1">
            <a:spLocks noChangeArrowheads="1"/>
          </p:cNvSpPr>
          <p:nvPr/>
        </p:nvSpPr>
        <p:spPr bwMode="auto">
          <a:xfrm>
            <a:off x="2819400" y="5638800"/>
            <a:ext cx="7620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700"/>
              <a:t>Current (nA) 	        Excitatory synaptic input rate (Hz)			</a:t>
            </a:r>
          </a:p>
        </p:txBody>
      </p:sp>
    </p:spTree>
    <p:extLst>
      <p:ext uri="{BB962C8B-B14F-4D97-AF65-F5344CB8AC3E}">
        <p14:creationId xmlns:p14="http://schemas.microsoft.com/office/powerpoint/2010/main" val="2099622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072063"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ext Box 3"/>
          <p:cNvSpPr txBox="1">
            <a:spLocks noChangeArrowheads="1"/>
          </p:cNvSpPr>
          <p:nvPr/>
        </p:nvSpPr>
        <p:spPr bwMode="auto">
          <a:xfrm>
            <a:off x="1076325" y="223838"/>
            <a:ext cx="711835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r>
              <a:rPr lang="en-US" sz="2600">
                <a:latin typeface="Arial" charset="0"/>
              </a:rPr>
              <a:t>The dynamic clamp</a:t>
            </a:r>
            <a:endParaRPr lang="en-US">
              <a:latin typeface="Arial" charset="0"/>
            </a:endParaRPr>
          </a:p>
          <a:p>
            <a:pPr algn="ctr"/>
            <a:r>
              <a:rPr lang="en-US" sz="2200">
                <a:latin typeface="Arial" charset="0"/>
              </a:rPr>
              <a:t>Artificially adding or subtracting membrane mechanisms</a:t>
            </a:r>
          </a:p>
          <a:p>
            <a:pPr algn="ctr"/>
            <a:endParaRPr lang="en-US">
              <a:latin typeface="Arial" charset="0"/>
            </a:endParaRPr>
          </a:p>
        </p:txBody>
      </p:sp>
    </p:spTree>
    <p:extLst>
      <p:ext uri="{BB962C8B-B14F-4D97-AF65-F5344CB8AC3E}">
        <p14:creationId xmlns:p14="http://schemas.microsoft.com/office/powerpoint/2010/main" val="10785047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p:cNvPicPr>
          <p:nvPr/>
        </p:nvPicPr>
        <p:blipFill>
          <a:blip r:embed="rId2">
            <a:extLst>
              <a:ext uri="{28A0092B-C50C-407E-A947-70E740481C1C}">
                <a14:useLocalDpi xmlns:a14="http://schemas.microsoft.com/office/drawing/2010/main" val="0"/>
              </a:ext>
            </a:extLst>
          </a:blip>
          <a:srcRect r="66815" b="46712"/>
          <a:stretch>
            <a:fillRect/>
          </a:stretch>
        </p:blipFill>
        <p:spPr bwMode="auto">
          <a:xfrm>
            <a:off x="1752600" y="2205038"/>
            <a:ext cx="2262188"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3"/>
          <p:cNvPicPr>
            <a:picLocks noChangeAspect="1"/>
          </p:cNvPicPr>
          <p:nvPr/>
        </p:nvPicPr>
        <p:blipFill>
          <a:blip r:embed="rId2">
            <a:extLst>
              <a:ext uri="{28A0092B-C50C-407E-A947-70E740481C1C}">
                <a14:useLocalDpi xmlns:a14="http://schemas.microsoft.com/office/drawing/2010/main" val="0"/>
              </a:ext>
            </a:extLst>
          </a:blip>
          <a:srcRect l="67699" b="46712"/>
          <a:stretch>
            <a:fillRect/>
          </a:stretch>
        </p:blipFill>
        <p:spPr bwMode="auto">
          <a:xfrm>
            <a:off x="4876800" y="2128838"/>
            <a:ext cx="2201863" cy="244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5"/>
          <p:cNvSpPr txBox="1">
            <a:spLocks noChangeArrowheads="1"/>
          </p:cNvSpPr>
          <p:nvPr/>
        </p:nvSpPr>
        <p:spPr bwMode="auto">
          <a:xfrm>
            <a:off x="1295400" y="5943600"/>
            <a:ext cx="6477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Chance, Abbott &amp; Reyes. (2002) Gain modulation from background synaptic input. </a:t>
            </a:r>
          </a:p>
        </p:txBody>
      </p:sp>
      <p:sp>
        <p:nvSpPr>
          <p:cNvPr id="54276" name="TextBox 6"/>
          <p:cNvSpPr txBox="1">
            <a:spLocks noChangeArrowheads="1"/>
          </p:cNvSpPr>
          <p:nvPr/>
        </p:nvSpPr>
        <p:spPr bwMode="auto">
          <a:xfrm>
            <a:off x="838200" y="457200"/>
            <a:ext cx="709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t>Balanced excitation and inhibition can change gain</a:t>
            </a:r>
          </a:p>
        </p:txBody>
      </p:sp>
      <p:sp>
        <p:nvSpPr>
          <p:cNvPr id="54277" name="TextBox 7"/>
          <p:cNvSpPr txBox="1">
            <a:spLocks noChangeArrowheads="1"/>
          </p:cNvSpPr>
          <p:nvPr/>
        </p:nvSpPr>
        <p:spPr bwMode="auto">
          <a:xfrm>
            <a:off x="1795463" y="1671638"/>
            <a:ext cx="2700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800"/>
              <a:t>Shunting inhibition alone</a:t>
            </a:r>
          </a:p>
        </p:txBody>
      </p:sp>
      <p:sp>
        <p:nvSpPr>
          <p:cNvPr id="54278" name="TextBox 8"/>
          <p:cNvSpPr txBox="1">
            <a:spLocks noChangeArrowheads="1"/>
          </p:cNvSpPr>
          <p:nvPr/>
        </p:nvSpPr>
        <p:spPr bwMode="auto">
          <a:xfrm>
            <a:off x="4691063" y="1592263"/>
            <a:ext cx="3267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eaLnBrk="1" hangingPunct="1"/>
            <a:r>
              <a:rPr lang="en-US" sz="1800"/>
              <a:t>Balanced excitation and inhibition</a:t>
            </a:r>
          </a:p>
        </p:txBody>
      </p:sp>
      <p:sp>
        <p:nvSpPr>
          <p:cNvPr id="54279" name="TextBox 10"/>
          <p:cNvSpPr txBox="1">
            <a:spLocks noChangeArrowheads="1"/>
          </p:cNvSpPr>
          <p:nvPr/>
        </p:nvSpPr>
        <p:spPr bwMode="auto">
          <a:xfrm>
            <a:off x="2862263" y="1236663"/>
            <a:ext cx="3748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000"/>
              <a:t>Rat somatosensory cortex slice</a:t>
            </a:r>
          </a:p>
        </p:txBody>
      </p:sp>
    </p:spTree>
    <p:extLst>
      <p:ext uri="{BB962C8B-B14F-4D97-AF65-F5344CB8AC3E}">
        <p14:creationId xmlns:p14="http://schemas.microsoft.com/office/powerpoint/2010/main" val="42407275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1281" y="2189738"/>
            <a:ext cx="7744728" cy="461665"/>
          </a:xfrm>
          <a:prstGeom prst="rect">
            <a:avLst/>
          </a:prstGeom>
          <a:noFill/>
        </p:spPr>
        <p:txBody>
          <a:bodyPr wrap="none" rtlCol="0">
            <a:spAutoFit/>
          </a:bodyPr>
          <a:lstStyle/>
          <a:p>
            <a:r>
              <a:rPr lang="en-US" sz="2400" dirty="0" smtClean="0"/>
              <a:t>How can a neuron maintain a stable firing pattern?</a:t>
            </a:r>
          </a:p>
        </p:txBody>
      </p:sp>
    </p:spTree>
    <p:extLst>
      <p:ext uri="{BB962C8B-B14F-4D97-AF65-F5344CB8AC3E}">
        <p14:creationId xmlns:p14="http://schemas.microsoft.com/office/powerpoint/2010/main" val="5691001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p:cNvPicPr>
            <a:picLocks noChangeAspect="1" noChangeArrowheads="1"/>
          </p:cNvPicPr>
          <p:nvPr/>
        </p:nvPicPr>
        <p:blipFill>
          <a:blip r:embed="rId2">
            <a:extLst>
              <a:ext uri="{28A0092B-C50C-407E-A947-70E740481C1C}">
                <a14:useLocalDpi xmlns:a14="http://schemas.microsoft.com/office/drawing/2010/main" val="0"/>
              </a:ext>
            </a:extLst>
          </a:blip>
          <a:srcRect b="48267"/>
          <a:stretch>
            <a:fillRect/>
          </a:stretch>
        </p:blipFill>
        <p:spPr bwMode="auto">
          <a:xfrm>
            <a:off x="1558925" y="728663"/>
            <a:ext cx="6383338"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ext Box 3"/>
          <p:cNvSpPr txBox="1">
            <a:spLocks noChangeArrowheads="1"/>
          </p:cNvSpPr>
          <p:nvPr/>
        </p:nvSpPr>
        <p:spPr bwMode="auto">
          <a:xfrm>
            <a:off x="2192338" y="277813"/>
            <a:ext cx="505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Crustacean stomatogastric ganglion</a:t>
            </a: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l="59747" t="47740"/>
          <a:stretch>
            <a:fillRect/>
          </a:stretch>
        </p:blipFill>
        <p:spPr bwMode="auto">
          <a:xfrm>
            <a:off x="3644900" y="3733800"/>
            <a:ext cx="2625725"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7"/>
          <p:cNvSpPr txBox="1">
            <a:spLocks noChangeArrowheads="1"/>
          </p:cNvSpPr>
          <p:nvPr/>
        </p:nvSpPr>
        <p:spPr bwMode="auto">
          <a:xfrm>
            <a:off x="5638800" y="6400800"/>
            <a:ext cx="324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800">
                <a:latin typeface="Arial" charset="0"/>
              </a:rPr>
              <a:t>Marder, E. &amp; Bucher, D., 2006</a:t>
            </a:r>
          </a:p>
        </p:txBody>
      </p:sp>
      <p:sp>
        <p:nvSpPr>
          <p:cNvPr id="23557" name="Rectangle 8"/>
          <p:cNvSpPr>
            <a:spLocks noChangeArrowheads="1"/>
          </p:cNvSpPr>
          <p:nvPr/>
        </p:nvSpPr>
        <p:spPr bwMode="auto">
          <a:xfrm>
            <a:off x="5334000" y="3365500"/>
            <a:ext cx="1468438" cy="8588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58" name="Rectangle 9"/>
          <p:cNvSpPr>
            <a:spLocks noChangeArrowheads="1"/>
          </p:cNvSpPr>
          <p:nvPr/>
        </p:nvSpPr>
        <p:spPr bwMode="auto">
          <a:xfrm>
            <a:off x="1581150" y="3284538"/>
            <a:ext cx="1468438" cy="858837"/>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7237403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551" y="3265487"/>
            <a:ext cx="4560887"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3"/>
          <p:cNvPicPr>
            <a:picLocks noChangeAspect="1" noChangeArrowheads="1"/>
          </p:cNvPicPr>
          <p:nvPr/>
        </p:nvPicPr>
        <p:blipFill>
          <a:blip r:embed="rId3">
            <a:extLst>
              <a:ext uri="{28A0092B-C50C-407E-A947-70E740481C1C}">
                <a14:useLocalDpi xmlns:a14="http://schemas.microsoft.com/office/drawing/2010/main" val="0"/>
              </a:ext>
            </a:extLst>
          </a:blip>
          <a:srcRect t="9280"/>
          <a:stretch>
            <a:fillRect/>
          </a:stretch>
        </p:blipFill>
        <p:spPr bwMode="auto">
          <a:xfrm>
            <a:off x="3219450" y="665163"/>
            <a:ext cx="22606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p:cNvPicPr>
            <a:picLocks noChangeAspect="1" noChangeArrowheads="1"/>
          </p:cNvPicPr>
          <p:nvPr/>
        </p:nvPicPr>
        <p:blipFill>
          <a:blip r:embed="rId4">
            <a:extLst>
              <a:ext uri="{28A0092B-C50C-407E-A947-70E740481C1C}">
                <a14:useLocalDpi xmlns:a14="http://schemas.microsoft.com/office/drawing/2010/main" val="0"/>
              </a:ext>
            </a:extLst>
          </a:blip>
          <a:srcRect t="9189"/>
          <a:stretch>
            <a:fillRect/>
          </a:stretch>
        </p:blipFill>
        <p:spPr bwMode="auto">
          <a:xfrm>
            <a:off x="1301750" y="3952874"/>
            <a:ext cx="1459878"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5"/>
          <p:cNvSpPr txBox="1">
            <a:spLocks noChangeArrowheads="1"/>
          </p:cNvSpPr>
          <p:nvPr/>
        </p:nvSpPr>
        <p:spPr bwMode="auto">
          <a:xfrm>
            <a:off x="1447800" y="228600"/>
            <a:ext cx="6542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latin typeface="Arial" charset="0"/>
              </a:rPr>
              <a:t>Pyloric oscillator of the stomatogastric ganglion</a:t>
            </a:r>
          </a:p>
        </p:txBody>
      </p:sp>
      <p:sp>
        <p:nvSpPr>
          <p:cNvPr id="24581" name="Text Box 6"/>
          <p:cNvSpPr txBox="1">
            <a:spLocks noChangeArrowheads="1"/>
          </p:cNvSpPr>
          <p:nvPr/>
        </p:nvSpPr>
        <p:spPr bwMode="auto">
          <a:xfrm>
            <a:off x="6202363" y="1436688"/>
            <a:ext cx="2190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latin typeface="Arial" charset="0"/>
              </a:rPr>
              <a:t>AB: Anterior burster</a:t>
            </a:r>
          </a:p>
          <a:p>
            <a:r>
              <a:rPr lang="en-US" sz="1800">
                <a:latin typeface="Arial" charset="0"/>
              </a:rPr>
              <a:t>PD: Pyloric dilator</a:t>
            </a:r>
          </a:p>
          <a:p>
            <a:r>
              <a:rPr lang="en-US" sz="1800">
                <a:latin typeface="Arial" charset="0"/>
              </a:rPr>
              <a:t>LP: Lateral Pyloric</a:t>
            </a:r>
          </a:p>
          <a:p>
            <a:r>
              <a:rPr lang="en-US" sz="1800">
                <a:latin typeface="Arial" charset="0"/>
              </a:rPr>
              <a:t>PY: Pyloric</a:t>
            </a:r>
          </a:p>
        </p:txBody>
      </p:sp>
      <p:sp>
        <p:nvSpPr>
          <p:cNvPr id="24582" name="TextBox 6"/>
          <p:cNvSpPr txBox="1">
            <a:spLocks noChangeArrowheads="1"/>
          </p:cNvSpPr>
          <p:nvPr/>
        </p:nvSpPr>
        <p:spPr bwMode="auto">
          <a:xfrm>
            <a:off x="5600700" y="2819400"/>
            <a:ext cx="276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latin typeface="Arial" charset="0"/>
                <a:cs typeface="Arial" charset="0"/>
              </a:rPr>
              <a:t>Note: these are </a:t>
            </a:r>
            <a:r>
              <a:rPr lang="en-US" sz="1800" i="1">
                <a:latin typeface="Arial" charset="0"/>
                <a:cs typeface="Arial" charset="0"/>
              </a:rPr>
              <a:t>inhibitory</a:t>
            </a:r>
            <a:endParaRPr lang="en-US" sz="1800">
              <a:latin typeface="Arial" charset="0"/>
              <a:cs typeface="Arial" charset="0"/>
            </a:endParaRPr>
          </a:p>
        </p:txBody>
      </p:sp>
      <p:cxnSp>
        <p:nvCxnSpPr>
          <p:cNvPr id="24583" name="Straight Arrow Connector 8"/>
          <p:cNvCxnSpPr>
            <a:cxnSpLocks noChangeShapeType="1"/>
          </p:cNvCxnSpPr>
          <p:nvPr/>
        </p:nvCxnSpPr>
        <p:spPr bwMode="auto">
          <a:xfrm rot="10800000">
            <a:off x="5334000" y="2921000"/>
            <a:ext cx="304800" cy="762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cxnSp>
        <p:nvCxnSpPr>
          <p:cNvPr id="24584" name="Straight Arrow Connector 9"/>
          <p:cNvCxnSpPr>
            <a:cxnSpLocks noChangeShapeType="1"/>
          </p:cNvCxnSpPr>
          <p:nvPr/>
        </p:nvCxnSpPr>
        <p:spPr bwMode="auto">
          <a:xfrm rot="10800000" flipV="1">
            <a:off x="5334000" y="3073400"/>
            <a:ext cx="304800" cy="76200"/>
          </a:xfrm>
          <a:prstGeom prst="straightConnector1">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277756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08375" y="304800"/>
            <a:ext cx="1895170" cy="461665"/>
          </a:xfrm>
          <a:prstGeom prst="rect">
            <a:avLst/>
          </a:prstGeom>
          <a:noFill/>
        </p:spPr>
        <p:txBody>
          <a:bodyPr wrap="none" rtlCol="0">
            <a:spAutoFit/>
          </a:bodyPr>
          <a:lstStyle/>
          <a:p>
            <a:r>
              <a:rPr lang="en-US" sz="2400" u="sng" dirty="0" smtClean="0">
                <a:latin typeface="Arial"/>
                <a:cs typeface="Arial"/>
              </a:rPr>
              <a:t>Why Model?</a:t>
            </a:r>
            <a:endParaRPr lang="en-US" sz="2400" u="sng" dirty="0">
              <a:latin typeface="Arial"/>
              <a:cs typeface="Arial"/>
            </a:endParaRPr>
          </a:p>
        </p:txBody>
      </p:sp>
      <p:grpSp>
        <p:nvGrpSpPr>
          <p:cNvPr id="2" name="Group 1"/>
          <p:cNvGrpSpPr/>
          <p:nvPr/>
        </p:nvGrpSpPr>
        <p:grpSpPr>
          <a:xfrm>
            <a:off x="439821" y="898525"/>
            <a:ext cx="8341947" cy="5338207"/>
            <a:chOff x="439821" y="898525"/>
            <a:chExt cx="8341947" cy="5338207"/>
          </a:xfrm>
        </p:grpSpPr>
        <p:sp>
          <p:nvSpPr>
            <p:cNvPr id="4" name="TextBox 3"/>
            <p:cNvSpPr txBox="1"/>
            <p:nvPr/>
          </p:nvSpPr>
          <p:spPr>
            <a:xfrm>
              <a:off x="3562350" y="898525"/>
              <a:ext cx="1763073" cy="369332"/>
            </a:xfrm>
            <a:prstGeom prst="rect">
              <a:avLst/>
            </a:prstGeom>
            <a:noFill/>
          </p:spPr>
          <p:txBody>
            <a:bodyPr wrap="none" rtlCol="0">
              <a:spAutoFit/>
            </a:bodyPr>
            <a:lstStyle/>
            <a:p>
              <a:r>
                <a:rPr lang="en-US" dirty="0" smtClean="0">
                  <a:latin typeface="Arial"/>
                  <a:cs typeface="Arial"/>
                </a:rPr>
                <a:t>Joshua Epstein</a:t>
              </a:r>
              <a:endParaRPr lang="en-US" dirty="0">
                <a:latin typeface="Arial"/>
                <a:cs typeface="Arial"/>
              </a:endParaRPr>
            </a:p>
          </p:txBody>
        </p:sp>
        <p:sp>
          <p:nvSpPr>
            <p:cNvPr id="6" name="TextBox 5"/>
            <p:cNvSpPr txBox="1"/>
            <p:nvPr/>
          </p:nvSpPr>
          <p:spPr>
            <a:xfrm>
              <a:off x="3862303" y="5867400"/>
              <a:ext cx="4144096" cy="369332"/>
            </a:xfrm>
            <a:prstGeom prst="rect">
              <a:avLst/>
            </a:prstGeom>
            <a:noFill/>
          </p:spPr>
          <p:txBody>
            <a:bodyPr wrap="none" rtlCol="0">
              <a:spAutoFit/>
            </a:bodyPr>
            <a:lstStyle/>
            <a:p>
              <a:r>
                <a:rPr lang="en-US" dirty="0" smtClean="0"/>
                <a:t>http://jasss.soc.surrey.ac.uk/11/4/12.html</a:t>
              </a:r>
              <a:endParaRPr lang="en-US" dirty="0"/>
            </a:p>
          </p:txBody>
        </p:sp>
        <p:sp>
          <p:nvSpPr>
            <p:cNvPr id="8" name="TextBox 7"/>
            <p:cNvSpPr txBox="1"/>
            <p:nvPr/>
          </p:nvSpPr>
          <p:spPr>
            <a:xfrm>
              <a:off x="439821" y="1981200"/>
              <a:ext cx="8341947" cy="3508653"/>
            </a:xfrm>
            <a:prstGeom prst="rect">
              <a:avLst/>
            </a:prstGeom>
            <a:noFill/>
          </p:spPr>
          <p:txBody>
            <a:bodyPr wrap="none" rtlCol="0">
              <a:spAutoFit/>
            </a:bodyPr>
            <a:lstStyle/>
            <a:p>
              <a:r>
                <a:rPr lang="en-US" sz="2200" b="1" u="sng" dirty="0" smtClean="0">
                  <a:latin typeface="Arial"/>
                  <a:cs typeface="Arial"/>
                </a:rPr>
                <a:t>Sixteen Reasons Other Than Prediction to Build Models</a:t>
              </a:r>
              <a:r>
                <a:rPr lang="en-US" sz="2400" b="1" u="sng" dirty="0" smtClean="0">
                  <a:latin typeface="Arial"/>
                  <a:cs typeface="Arial"/>
                </a:rPr>
                <a:t> </a:t>
              </a:r>
            </a:p>
            <a:p>
              <a:r>
                <a:rPr lang="en-US" dirty="0" smtClean="0">
                  <a:latin typeface="Arial"/>
                  <a:cs typeface="Arial"/>
                </a:rPr>
                <a:t>Explain (very distinct from predict) </a:t>
              </a:r>
            </a:p>
            <a:p>
              <a:r>
                <a:rPr lang="en-US" dirty="0" smtClean="0">
                  <a:latin typeface="Arial"/>
                  <a:cs typeface="Arial"/>
                </a:rPr>
                <a:t>Illuminate core dynamics </a:t>
              </a:r>
            </a:p>
            <a:p>
              <a:r>
                <a:rPr lang="en-US" dirty="0" smtClean="0">
                  <a:latin typeface="Arial"/>
                  <a:cs typeface="Arial"/>
                </a:rPr>
                <a:t>Suggest dynamical analogies </a:t>
              </a:r>
            </a:p>
            <a:p>
              <a:r>
                <a:rPr lang="en-US" dirty="0" smtClean="0">
                  <a:latin typeface="Arial"/>
                  <a:cs typeface="Arial"/>
                </a:rPr>
                <a:t>Discover new questions </a:t>
              </a:r>
            </a:p>
            <a:p>
              <a:r>
                <a:rPr lang="en-US" dirty="0" smtClean="0">
                  <a:latin typeface="Arial"/>
                  <a:cs typeface="Arial"/>
                </a:rPr>
                <a:t>Bound (bracket) outcomes to plausible ranges </a:t>
              </a:r>
            </a:p>
            <a:p>
              <a:r>
                <a:rPr lang="en-US" dirty="0" smtClean="0">
                  <a:latin typeface="Arial"/>
                  <a:cs typeface="Arial"/>
                </a:rPr>
                <a:t>Illuminate core uncertainties</a:t>
              </a:r>
            </a:p>
            <a:p>
              <a:r>
                <a:rPr lang="en-US" dirty="0" smtClean="0">
                  <a:latin typeface="Arial"/>
                  <a:cs typeface="Arial"/>
                </a:rPr>
                <a:t>Demonstrate tradeoffs / suggest efficiencies </a:t>
              </a:r>
            </a:p>
            <a:p>
              <a:r>
                <a:rPr lang="en-US" dirty="0" smtClean="0">
                  <a:latin typeface="Arial"/>
                  <a:cs typeface="Arial"/>
                </a:rPr>
                <a:t>Challenge the robustness of prevailing theory through perturbations </a:t>
              </a:r>
            </a:p>
            <a:p>
              <a:r>
                <a:rPr lang="en-US" dirty="0" smtClean="0">
                  <a:latin typeface="Arial"/>
                  <a:cs typeface="Arial"/>
                </a:rPr>
                <a:t>Expose prevailing wisdom as incompatible with available data </a:t>
              </a:r>
            </a:p>
            <a:p>
              <a:r>
                <a:rPr lang="en-US" dirty="0" smtClean="0">
                  <a:latin typeface="Arial"/>
                  <a:cs typeface="Arial"/>
                </a:rPr>
                <a:t>Reveal the apparently simple (complex) to be complex (simple) </a:t>
              </a:r>
            </a:p>
            <a:p>
              <a:endParaRPr lang="en-US" dirty="0">
                <a:latin typeface="Arial"/>
                <a:cs typeface="Arial"/>
              </a:endParaRPr>
            </a:p>
          </p:txBody>
        </p:sp>
      </p:grpSp>
    </p:spTree>
    <p:extLst>
      <p:ext uri="{BB962C8B-B14F-4D97-AF65-F5344CB8AC3E}">
        <p14:creationId xmlns:p14="http://schemas.microsoft.com/office/powerpoint/2010/main" val="2020804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63575"/>
            <a:ext cx="67865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 Box 3"/>
          <p:cNvSpPr txBox="1">
            <a:spLocks noChangeArrowheads="1"/>
          </p:cNvSpPr>
          <p:nvPr/>
        </p:nvSpPr>
        <p:spPr bwMode="auto">
          <a:xfrm>
            <a:off x="1920875" y="211138"/>
            <a:ext cx="633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u="sng">
                <a:latin typeface="Arial" charset="0"/>
              </a:rPr>
              <a:t>Phase constancy across oscillation frequency</a:t>
            </a: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450" y="4200525"/>
            <a:ext cx="418306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8046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5-09 at 12.10.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721" y="539748"/>
            <a:ext cx="6256086" cy="5799667"/>
          </a:xfrm>
          <a:prstGeom prst="rect">
            <a:avLst/>
          </a:prstGeom>
        </p:spPr>
      </p:pic>
      <p:sp>
        <p:nvSpPr>
          <p:cNvPr id="3" name="TextBox 2"/>
          <p:cNvSpPr txBox="1"/>
          <p:nvPr/>
        </p:nvSpPr>
        <p:spPr>
          <a:xfrm>
            <a:off x="1820333" y="222250"/>
            <a:ext cx="5198959" cy="369332"/>
          </a:xfrm>
          <a:prstGeom prst="rect">
            <a:avLst/>
          </a:prstGeom>
          <a:noFill/>
        </p:spPr>
        <p:txBody>
          <a:bodyPr wrap="none" rtlCol="0">
            <a:spAutoFit/>
          </a:bodyPr>
          <a:lstStyle/>
          <a:p>
            <a:r>
              <a:rPr lang="en-US" dirty="0" smtClean="0"/>
              <a:t>Many </a:t>
            </a:r>
            <a:r>
              <a:rPr lang="en-US" dirty="0" err="1" smtClean="0"/>
              <a:t>conductances</a:t>
            </a:r>
            <a:r>
              <a:rPr lang="en-US" dirty="0" smtClean="0"/>
              <a:t>, how are they regulated?</a:t>
            </a:r>
            <a:endParaRPr lang="en-US" dirty="0"/>
          </a:p>
        </p:txBody>
      </p:sp>
    </p:spTree>
    <p:extLst>
      <p:ext uri="{BB962C8B-B14F-4D97-AF65-F5344CB8AC3E}">
        <p14:creationId xmlns:p14="http://schemas.microsoft.com/office/powerpoint/2010/main" val="73529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9.26.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98" y="1310105"/>
            <a:ext cx="6488733" cy="3599447"/>
          </a:xfrm>
          <a:prstGeom prst="rect">
            <a:avLst/>
          </a:prstGeom>
        </p:spPr>
      </p:pic>
    </p:spTree>
    <p:extLst>
      <p:ext uri="{BB962C8B-B14F-4D97-AF65-F5344CB8AC3E}">
        <p14:creationId xmlns:p14="http://schemas.microsoft.com/office/powerpoint/2010/main" val="22827984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7 at 10.02.49 A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33053" y="3458846"/>
            <a:ext cx="4473074" cy="2789554"/>
          </a:xfrm>
          <a:prstGeom prst="rect">
            <a:avLst/>
          </a:prstGeom>
        </p:spPr>
      </p:pic>
      <p:pic>
        <p:nvPicPr>
          <p:cNvPr id="4" name="Picture 3" descr="Screen Shot 2016-05-07 at 10.02.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776" y="254000"/>
            <a:ext cx="4328741" cy="3391998"/>
          </a:xfrm>
          <a:prstGeom prst="rect">
            <a:avLst/>
          </a:prstGeom>
        </p:spPr>
      </p:pic>
      <p:sp>
        <p:nvSpPr>
          <p:cNvPr id="2" name="Rectangle 1"/>
          <p:cNvSpPr/>
          <p:nvPr/>
        </p:nvSpPr>
        <p:spPr>
          <a:xfrm>
            <a:off x="3254375" y="3458846"/>
            <a:ext cx="2492375" cy="351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381625" y="6248400"/>
            <a:ext cx="3622356" cy="369332"/>
          </a:xfrm>
          <a:prstGeom prst="rect">
            <a:avLst/>
          </a:prstGeom>
          <a:noFill/>
        </p:spPr>
        <p:txBody>
          <a:bodyPr wrap="none" rtlCol="0">
            <a:spAutoFit/>
          </a:bodyPr>
          <a:lstStyle/>
          <a:p>
            <a:r>
              <a:rPr lang="en-US" dirty="0" err="1" smtClean="0"/>
              <a:t>LeMasson</a:t>
            </a:r>
            <a:r>
              <a:rPr lang="en-US" dirty="0" smtClean="0"/>
              <a:t>, Abbott and </a:t>
            </a:r>
            <a:r>
              <a:rPr lang="en-US" dirty="0" err="1" smtClean="0"/>
              <a:t>Marder</a:t>
            </a:r>
            <a:r>
              <a:rPr lang="en-US" dirty="0" smtClean="0"/>
              <a:t>, 1993</a:t>
            </a:r>
            <a:endParaRPr lang="en-US" dirty="0"/>
          </a:p>
        </p:txBody>
      </p:sp>
      <p:sp>
        <p:nvSpPr>
          <p:cNvPr id="6" name="TextBox 5"/>
          <p:cNvSpPr txBox="1"/>
          <p:nvPr/>
        </p:nvSpPr>
        <p:spPr>
          <a:xfrm>
            <a:off x="333375" y="69334"/>
            <a:ext cx="8636000" cy="461665"/>
          </a:xfrm>
          <a:prstGeom prst="rect">
            <a:avLst/>
          </a:prstGeom>
          <a:noFill/>
        </p:spPr>
        <p:txBody>
          <a:bodyPr wrap="square" rtlCol="0">
            <a:spAutoFit/>
          </a:bodyPr>
          <a:lstStyle/>
          <a:p>
            <a:r>
              <a:rPr lang="en-US" sz="2400" dirty="0" smtClean="0"/>
              <a:t>Different dynamic behavior in different regions of parameter space</a:t>
            </a:r>
            <a:endParaRPr lang="en-US" sz="2400" dirty="0"/>
          </a:p>
        </p:txBody>
      </p:sp>
      <p:pic>
        <p:nvPicPr>
          <p:cNvPr id="8" name="Picture 7" descr="Screen Shot 2016-05-07 at 10.02.49 AM.png"/>
          <p:cNvPicPr>
            <a:picLocks noChangeAspect="1"/>
          </p:cNvPicPr>
          <p:nvPr/>
        </p:nvPicPr>
        <p:blipFill rotWithShape="1">
          <a:blip r:embed="rId2">
            <a:extLst>
              <a:ext uri="{28A0092B-C50C-407E-A947-70E740481C1C}">
                <a14:useLocalDpi xmlns:a14="http://schemas.microsoft.com/office/drawing/2010/main" val="0"/>
              </a:ext>
            </a:extLst>
          </a:blip>
          <a:srcRect l="27955" t="85887" r="26972"/>
          <a:stretch/>
        </p:blipFill>
        <p:spPr>
          <a:xfrm>
            <a:off x="3692524" y="2985598"/>
            <a:ext cx="2016126" cy="393700"/>
          </a:xfrm>
          <a:prstGeom prst="rect">
            <a:avLst/>
          </a:prstGeom>
        </p:spPr>
      </p:pic>
    </p:spTree>
    <p:extLst>
      <p:ext uri="{BB962C8B-B14F-4D97-AF65-F5344CB8AC3E}">
        <p14:creationId xmlns:p14="http://schemas.microsoft.com/office/powerpoint/2010/main" val="1315387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13.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68" y="889000"/>
            <a:ext cx="7204082" cy="3890927"/>
          </a:xfrm>
          <a:prstGeom prst="rect">
            <a:avLst/>
          </a:prstGeom>
        </p:spPr>
      </p:pic>
      <p:sp>
        <p:nvSpPr>
          <p:cNvPr id="5" name="Rectangle 4"/>
          <p:cNvSpPr/>
          <p:nvPr/>
        </p:nvSpPr>
        <p:spPr>
          <a:xfrm>
            <a:off x="1386416" y="3513665"/>
            <a:ext cx="2116668"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56731" y="787399"/>
            <a:ext cx="347768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180167" y="1598829"/>
            <a:ext cx="539750" cy="5284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8582" y="952498"/>
            <a:ext cx="3968750" cy="646331"/>
          </a:xfrm>
          <a:prstGeom prst="rect">
            <a:avLst/>
          </a:prstGeom>
          <a:noFill/>
        </p:spPr>
        <p:txBody>
          <a:bodyPr wrap="square" rtlCol="0">
            <a:spAutoFit/>
          </a:bodyPr>
          <a:lstStyle/>
          <a:p>
            <a:r>
              <a:rPr lang="en-US" dirty="0" smtClean="0"/>
              <a:t>K+ is increased here, E</a:t>
            </a:r>
            <a:r>
              <a:rPr lang="en-US" baseline="-25000" dirty="0" smtClean="0"/>
              <a:t>K </a:t>
            </a:r>
            <a:r>
              <a:rPr lang="en-US" dirty="0" smtClean="0"/>
              <a:t>changed from – 80 to -60 mV</a:t>
            </a:r>
            <a:endParaRPr lang="en-US" baseline="-25000" dirty="0"/>
          </a:p>
        </p:txBody>
      </p:sp>
      <p:sp>
        <p:nvSpPr>
          <p:cNvPr id="12" name="TextBox 11"/>
          <p:cNvSpPr txBox="1"/>
          <p:nvPr/>
        </p:nvSpPr>
        <p:spPr>
          <a:xfrm>
            <a:off x="400197" y="1757918"/>
            <a:ext cx="1113068" cy="369332"/>
          </a:xfrm>
          <a:prstGeom prst="rect">
            <a:avLst/>
          </a:prstGeom>
          <a:noFill/>
        </p:spPr>
        <p:txBody>
          <a:bodyPr wrap="none" rtlCol="0">
            <a:spAutoFit/>
          </a:bodyPr>
          <a:lstStyle/>
          <a:p>
            <a:r>
              <a:rPr lang="en-US" dirty="0" smtClean="0"/>
              <a:t>Bursting </a:t>
            </a:r>
            <a:endParaRPr lang="en-US" dirty="0"/>
          </a:p>
        </p:txBody>
      </p:sp>
      <p:sp>
        <p:nvSpPr>
          <p:cNvPr id="13" name="TextBox 12"/>
          <p:cNvSpPr txBox="1"/>
          <p:nvPr/>
        </p:nvSpPr>
        <p:spPr>
          <a:xfrm>
            <a:off x="623280" y="3699416"/>
            <a:ext cx="1779970" cy="646331"/>
          </a:xfrm>
          <a:prstGeom prst="rect">
            <a:avLst/>
          </a:prstGeom>
          <a:noFill/>
        </p:spPr>
        <p:txBody>
          <a:bodyPr wrap="square" rtlCol="0">
            <a:spAutoFit/>
          </a:bodyPr>
          <a:lstStyle/>
          <a:p>
            <a:r>
              <a:rPr lang="en-US" dirty="0" smtClean="0"/>
              <a:t>Returns to bursting</a:t>
            </a:r>
            <a:endParaRPr lang="en-US" dirty="0"/>
          </a:p>
        </p:txBody>
      </p:sp>
      <p:sp>
        <p:nvSpPr>
          <p:cNvPr id="14" name="Rectangle 13"/>
          <p:cNvSpPr/>
          <p:nvPr/>
        </p:nvSpPr>
        <p:spPr>
          <a:xfrm>
            <a:off x="5257797" y="569382"/>
            <a:ext cx="3124203" cy="12768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Ca</a:t>
            </a:r>
            <a:endParaRPr lang="en-US" dirty="0"/>
          </a:p>
        </p:txBody>
      </p:sp>
      <p:sp>
        <p:nvSpPr>
          <p:cNvPr id="15" name="Rectangle 14"/>
          <p:cNvSpPr/>
          <p:nvPr/>
        </p:nvSpPr>
        <p:spPr>
          <a:xfrm>
            <a:off x="5473696" y="1757918"/>
            <a:ext cx="188386" cy="24070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257798" y="2942652"/>
            <a:ext cx="2891370" cy="21118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669615" y="2904797"/>
            <a:ext cx="696385" cy="7099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261244" y="1269712"/>
            <a:ext cx="1408371" cy="369332"/>
          </a:xfrm>
          <a:prstGeom prst="rect">
            <a:avLst/>
          </a:prstGeom>
          <a:noFill/>
        </p:spPr>
        <p:txBody>
          <a:bodyPr wrap="none" rtlCol="0">
            <a:spAutoFit/>
          </a:bodyPr>
          <a:lstStyle/>
          <a:p>
            <a:r>
              <a:rPr lang="en-US" dirty="0" smtClean="0"/>
              <a:t>Normal K+</a:t>
            </a:r>
            <a:endParaRPr lang="en-US" dirty="0"/>
          </a:p>
        </p:txBody>
      </p:sp>
      <p:cxnSp>
        <p:nvCxnSpPr>
          <p:cNvPr id="21" name="Straight Arrow Connector 20"/>
          <p:cNvCxnSpPr/>
          <p:nvPr/>
        </p:nvCxnSpPr>
        <p:spPr>
          <a:xfrm>
            <a:off x="6148916" y="3439584"/>
            <a:ext cx="1238250" cy="2751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307661" y="1670793"/>
            <a:ext cx="1479553" cy="584776"/>
          </a:xfrm>
          <a:prstGeom prst="rect">
            <a:avLst/>
          </a:prstGeom>
          <a:noFill/>
        </p:spPr>
        <p:txBody>
          <a:bodyPr wrap="square" rtlCol="0">
            <a:spAutoFit/>
          </a:bodyPr>
          <a:lstStyle/>
          <a:p>
            <a:pPr algn="ctr"/>
            <a:r>
              <a:rPr lang="en-US" sz="1600" dirty="0" smtClean="0">
                <a:solidFill>
                  <a:srgbClr val="0000FF"/>
                </a:solidFill>
              </a:rPr>
              <a:t>[</a:t>
            </a:r>
            <a:r>
              <a:rPr lang="en-US" sz="1600" dirty="0" err="1" smtClean="0">
                <a:solidFill>
                  <a:srgbClr val="0000FF"/>
                </a:solidFill>
              </a:rPr>
              <a:t>Ca</a:t>
            </a:r>
            <a:r>
              <a:rPr lang="en-US" sz="1600" dirty="0" smtClean="0">
                <a:solidFill>
                  <a:srgbClr val="0000FF"/>
                </a:solidFill>
              </a:rPr>
              <a:t>] 0.1 – 0.3 mM</a:t>
            </a:r>
            <a:endParaRPr lang="en-US" sz="1600" dirty="0">
              <a:solidFill>
                <a:srgbClr val="0000FF"/>
              </a:solidFill>
            </a:endParaRPr>
          </a:p>
        </p:txBody>
      </p:sp>
      <p:sp>
        <p:nvSpPr>
          <p:cNvPr id="24" name="Rectangle 23"/>
          <p:cNvSpPr/>
          <p:nvPr/>
        </p:nvSpPr>
        <p:spPr>
          <a:xfrm>
            <a:off x="6695013" y="2854690"/>
            <a:ext cx="1686987" cy="59828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389164" y="2969167"/>
            <a:ext cx="1519504" cy="369332"/>
          </a:xfrm>
          <a:prstGeom prst="rect">
            <a:avLst/>
          </a:prstGeom>
          <a:noFill/>
        </p:spPr>
        <p:txBody>
          <a:bodyPr wrap="none" rtlCol="0">
            <a:spAutoFit/>
          </a:bodyPr>
          <a:lstStyle/>
          <a:p>
            <a:r>
              <a:rPr lang="en-US" dirty="0" smtClean="0"/>
              <a:t>Elevated K+</a:t>
            </a:r>
            <a:endParaRPr lang="en-US" dirty="0"/>
          </a:p>
        </p:txBody>
      </p:sp>
      <p:sp>
        <p:nvSpPr>
          <p:cNvPr id="26" name="TextBox 25"/>
          <p:cNvSpPr txBox="1"/>
          <p:nvPr/>
        </p:nvSpPr>
        <p:spPr>
          <a:xfrm>
            <a:off x="6898085" y="2875887"/>
            <a:ext cx="2042857" cy="646331"/>
          </a:xfrm>
          <a:prstGeom prst="rect">
            <a:avLst/>
          </a:prstGeom>
          <a:noFill/>
        </p:spPr>
        <p:txBody>
          <a:bodyPr wrap="square" rtlCol="0">
            <a:spAutoFit/>
          </a:bodyPr>
          <a:lstStyle/>
          <a:p>
            <a:pPr algn="ctr"/>
            <a:r>
              <a:rPr lang="en-US" dirty="0" smtClean="0">
                <a:solidFill>
                  <a:srgbClr val="FF0000"/>
                </a:solidFill>
              </a:rPr>
              <a:t>Change in model behavior</a:t>
            </a:r>
            <a:endParaRPr lang="en-US" dirty="0">
              <a:solidFill>
                <a:srgbClr val="FF0000"/>
              </a:solidFill>
            </a:endParaRPr>
          </a:p>
        </p:txBody>
      </p:sp>
    </p:spTree>
    <p:extLst>
      <p:ext uri="{BB962C8B-B14F-4D97-AF65-F5344CB8AC3E}">
        <p14:creationId xmlns:p14="http://schemas.microsoft.com/office/powerpoint/2010/main" val="18348810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2924" b="84405"/>
          <a:stretch/>
        </p:blipFill>
        <p:spPr>
          <a:xfrm>
            <a:off x="193173" y="1537369"/>
            <a:ext cx="4290262" cy="1270000"/>
          </a:xfrm>
          <a:prstGeom prst="rect">
            <a:avLst/>
          </a:prstGeom>
        </p:spPr>
      </p:pic>
      <p:pic>
        <p:nvPicPr>
          <p:cNvPr id="4" name="Picture 3"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19221" b="52904"/>
          <a:stretch/>
        </p:blipFill>
        <p:spPr>
          <a:xfrm>
            <a:off x="4483435" y="1376947"/>
            <a:ext cx="4290262" cy="1911685"/>
          </a:xfrm>
          <a:prstGeom prst="rect">
            <a:avLst/>
          </a:prstGeom>
        </p:spPr>
      </p:pic>
      <p:pic>
        <p:nvPicPr>
          <p:cNvPr id="5" name="Picture 4"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46979" b="28070"/>
          <a:stretch/>
        </p:blipFill>
        <p:spPr>
          <a:xfrm>
            <a:off x="193173" y="3971758"/>
            <a:ext cx="4290262" cy="1711158"/>
          </a:xfrm>
          <a:prstGeom prst="rect">
            <a:avLst/>
          </a:prstGeom>
        </p:spPr>
      </p:pic>
      <p:pic>
        <p:nvPicPr>
          <p:cNvPr id="6" name="Picture 5" descr="Screen Shot 2016-05-06 at 11.59.13 AM.png"/>
          <p:cNvPicPr>
            <a:picLocks noChangeAspect="1"/>
          </p:cNvPicPr>
          <p:nvPr/>
        </p:nvPicPr>
        <p:blipFill rotWithShape="1">
          <a:blip r:embed="rId2">
            <a:extLst>
              <a:ext uri="{28A0092B-C50C-407E-A947-70E740481C1C}">
                <a14:useLocalDpi xmlns:a14="http://schemas.microsoft.com/office/drawing/2010/main" val="0"/>
              </a:ext>
            </a:extLst>
          </a:blip>
          <a:srcRect t="71891"/>
          <a:stretch/>
        </p:blipFill>
        <p:spPr>
          <a:xfrm>
            <a:off x="4574576" y="3882190"/>
            <a:ext cx="4290262" cy="1927726"/>
          </a:xfrm>
          <a:prstGeom prst="rect">
            <a:avLst/>
          </a:prstGeom>
        </p:spPr>
      </p:pic>
      <p:sp>
        <p:nvSpPr>
          <p:cNvPr id="7" name="TextBox 6"/>
          <p:cNvSpPr txBox="1"/>
          <p:nvPr/>
        </p:nvSpPr>
        <p:spPr>
          <a:xfrm>
            <a:off x="1858211" y="336702"/>
            <a:ext cx="5917718" cy="369332"/>
          </a:xfrm>
          <a:prstGeom prst="rect">
            <a:avLst/>
          </a:prstGeom>
          <a:noFill/>
        </p:spPr>
        <p:txBody>
          <a:bodyPr wrap="none" rtlCol="0">
            <a:spAutoFit/>
          </a:bodyPr>
          <a:lstStyle/>
          <a:p>
            <a:r>
              <a:rPr lang="en-US" dirty="0" smtClean="0"/>
              <a:t>Cells change their physiological properties to burst</a:t>
            </a:r>
            <a:endParaRPr lang="en-US" dirty="0"/>
          </a:p>
        </p:txBody>
      </p:sp>
      <p:sp>
        <p:nvSpPr>
          <p:cNvPr id="9" name="TextBox 8"/>
          <p:cNvSpPr txBox="1"/>
          <p:nvPr/>
        </p:nvSpPr>
        <p:spPr>
          <a:xfrm>
            <a:off x="6434666" y="6092435"/>
            <a:ext cx="2430172" cy="338554"/>
          </a:xfrm>
          <a:prstGeom prst="rect">
            <a:avLst/>
          </a:prstGeom>
          <a:noFill/>
        </p:spPr>
        <p:txBody>
          <a:bodyPr wrap="none" rtlCol="0">
            <a:spAutoFit/>
          </a:bodyPr>
          <a:lstStyle/>
          <a:p>
            <a:r>
              <a:rPr lang="en-US" sz="1600" dirty="0" err="1" smtClean="0"/>
              <a:t>Turrigiano</a:t>
            </a:r>
            <a:r>
              <a:rPr lang="en-US" sz="1600" dirty="0" smtClean="0"/>
              <a:t> et al., 1994</a:t>
            </a:r>
            <a:endParaRPr lang="en-US" sz="1600" dirty="0"/>
          </a:p>
        </p:txBody>
      </p:sp>
    </p:spTree>
    <p:extLst>
      <p:ext uri="{BB962C8B-B14F-4D97-AF65-F5344CB8AC3E}">
        <p14:creationId xmlns:p14="http://schemas.microsoft.com/office/powerpoint/2010/main" val="37266358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6 at 11.59.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927100"/>
            <a:ext cx="4711700" cy="5003800"/>
          </a:xfrm>
          <a:prstGeom prst="rect">
            <a:avLst/>
          </a:prstGeom>
        </p:spPr>
      </p:pic>
    </p:spTree>
    <p:extLst>
      <p:ext uri="{BB962C8B-B14F-4D97-AF65-F5344CB8AC3E}">
        <p14:creationId xmlns:p14="http://schemas.microsoft.com/office/powerpoint/2010/main" val="1847509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86269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2582" y="2915335"/>
            <a:ext cx="7778751" cy="461665"/>
          </a:xfrm>
          <a:prstGeom prst="rect">
            <a:avLst/>
          </a:prstGeom>
        </p:spPr>
        <p:txBody>
          <a:bodyPr wrap="square">
            <a:spAutoFit/>
          </a:bodyPr>
          <a:lstStyle/>
          <a:p>
            <a:r>
              <a:rPr lang="en-US" sz="2400" dirty="0" smtClean="0"/>
              <a:t>What influence do dendrites have on computation?</a:t>
            </a:r>
          </a:p>
        </p:txBody>
      </p:sp>
    </p:spTree>
    <p:extLst>
      <p:ext uri="{BB962C8B-B14F-4D97-AF65-F5344CB8AC3E}">
        <p14:creationId xmlns:p14="http://schemas.microsoft.com/office/powerpoint/2010/main" val="10791316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5-09 at 12.42.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28137"/>
          </a:xfrm>
          <a:prstGeom prst="rect">
            <a:avLst/>
          </a:prstGeom>
        </p:spPr>
      </p:pic>
    </p:spTree>
    <p:extLst>
      <p:ext uri="{BB962C8B-B14F-4D97-AF65-F5344CB8AC3E}">
        <p14:creationId xmlns:p14="http://schemas.microsoft.com/office/powerpoint/2010/main" val="7339544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1796" y="241379"/>
            <a:ext cx="5171908" cy="369332"/>
          </a:xfrm>
          <a:prstGeom prst="rect">
            <a:avLst/>
          </a:prstGeom>
          <a:noFill/>
        </p:spPr>
        <p:txBody>
          <a:bodyPr wrap="none" rtlCol="0">
            <a:spAutoFit/>
          </a:bodyPr>
          <a:lstStyle/>
          <a:p>
            <a:r>
              <a:rPr lang="en-US" dirty="0" smtClean="0"/>
              <a:t>Many types of models for different purposes</a:t>
            </a:r>
            <a:endParaRPr lang="en-US" dirty="0"/>
          </a:p>
        </p:txBody>
      </p:sp>
      <p:pic>
        <p:nvPicPr>
          <p:cNvPr id="6" name="Picture 5"/>
          <p:cNvPicPr>
            <a:picLocks noChangeAspect="1"/>
          </p:cNvPicPr>
          <p:nvPr/>
        </p:nvPicPr>
        <p:blipFill rotWithShape="1">
          <a:blip r:embed="rId2"/>
          <a:srcRect b="69676"/>
          <a:stretch/>
        </p:blipFill>
        <p:spPr>
          <a:xfrm>
            <a:off x="4857750" y="1880965"/>
            <a:ext cx="4044950" cy="1119155"/>
          </a:xfrm>
          <a:prstGeom prst="rect">
            <a:avLst/>
          </a:prstGeom>
        </p:spPr>
      </p:pic>
      <p:pic>
        <p:nvPicPr>
          <p:cNvPr id="7" name="Picture 6"/>
          <p:cNvPicPr>
            <a:picLocks noChangeAspect="1"/>
          </p:cNvPicPr>
          <p:nvPr/>
        </p:nvPicPr>
        <p:blipFill rotWithShape="1">
          <a:blip r:embed="rId2"/>
          <a:srcRect t="61204"/>
          <a:stretch/>
        </p:blipFill>
        <p:spPr>
          <a:xfrm>
            <a:off x="4857750" y="3000120"/>
            <a:ext cx="4044950" cy="1431835"/>
          </a:xfrm>
          <a:prstGeom prst="rect">
            <a:avLst/>
          </a:prstGeom>
        </p:spPr>
      </p:pic>
      <p:pic>
        <p:nvPicPr>
          <p:cNvPr id="8" name="Picture 7"/>
          <p:cNvPicPr>
            <a:picLocks noChangeAspect="1"/>
          </p:cNvPicPr>
          <p:nvPr/>
        </p:nvPicPr>
        <p:blipFill>
          <a:blip r:embed="rId3"/>
          <a:stretch>
            <a:fillRect/>
          </a:stretch>
        </p:blipFill>
        <p:spPr>
          <a:xfrm>
            <a:off x="310577" y="1546968"/>
            <a:ext cx="2244267" cy="2652811"/>
          </a:xfrm>
          <a:prstGeom prst="rect">
            <a:avLst/>
          </a:prstGeom>
        </p:spPr>
      </p:pic>
      <p:pic>
        <p:nvPicPr>
          <p:cNvPr id="9" name="Picture 8"/>
          <p:cNvPicPr>
            <a:picLocks noChangeAspect="1"/>
          </p:cNvPicPr>
          <p:nvPr/>
        </p:nvPicPr>
        <p:blipFill>
          <a:blip r:embed="rId4"/>
          <a:stretch>
            <a:fillRect/>
          </a:stretch>
        </p:blipFill>
        <p:spPr>
          <a:xfrm>
            <a:off x="1727200" y="5089427"/>
            <a:ext cx="4575175" cy="1327247"/>
          </a:xfrm>
          <a:prstGeom prst="rect">
            <a:avLst/>
          </a:prstGeom>
        </p:spPr>
      </p:pic>
      <p:sp>
        <p:nvSpPr>
          <p:cNvPr id="10" name="TextBox 9"/>
          <p:cNvSpPr txBox="1"/>
          <p:nvPr/>
        </p:nvSpPr>
        <p:spPr>
          <a:xfrm>
            <a:off x="1261532" y="1063625"/>
            <a:ext cx="1119718" cy="369332"/>
          </a:xfrm>
          <a:prstGeom prst="rect">
            <a:avLst/>
          </a:prstGeom>
          <a:noFill/>
        </p:spPr>
        <p:txBody>
          <a:bodyPr wrap="none" rtlCol="0">
            <a:spAutoFit/>
          </a:bodyPr>
          <a:lstStyle/>
          <a:p>
            <a:r>
              <a:rPr lang="en-US" dirty="0" smtClean="0"/>
              <a:t>Abstract</a:t>
            </a:r>
            <a:endParaRPr lang="en-US" dirty="0"/>
          </a:p>
        </p:txBody>
      </p:sp>
      <p:sp>
        <p:nvSpPr>
          <p:cNvPr id="11" name="TextBox 10"/>
          <p:cNvSpPr txBox="1"/>
          <p:nvPr/>
        </p:nvSpPr>
        <p:spPr>
          <a:xfrm>
            <a:off x="5778500" y="984250"/>
            <a:ext cx="1431927" cy="369332"/>
          </a:xfrm>
          <a:prstGeom prst="rect">
            <a:avLst/>
          </a:prstGeom>
          <a:noFill/>
        </p:spPr>
        <p:txBody>
          <a:bodyPr wrap="none" rtlCol="0">
            <a:spAutoFit/>
          </a:bodyPr>
          <a:lstStyle/>
          <a:p>
            <a:r>
              <a:rPr lang="en-US" dirty="0" smtClean="0"/>
              <a:t>Biophysical</a:t>
            </a:r>
            <a:endParaRPr lang="en-US" dirty="0"/>
          </a:p>
        </p:txBody>
      </p:sp>
      <p:sp>
        <p:nvSpPr>
          <p:cNvPr id="12" name="TextBox 11"/>
          <p:cNvSpPr txBox="1"/>
          <p:nvPr/>
        </p:nvSpPr>
        <p:spPr>
          <a:xfrm>
            <a:off x="3714750" y="4673084"/>
            <a:ext cx="1259029" cy="369332"/>
          </a:xfrm>
          <a:prstGeom prst="rect">
            <a:avLst/>
          </a:prstGeom>
          <a:noFill/>
        </p:spPr>
        <p:txBody>
          <a:bodyPr wrap="none" rtlCol="0">
            <a:spAutoFit/>
          </a:bodyPr>
          <a:lstStyle/>
          <a:p>
            <a:r>
              <a:rPr lang="en-US" dirty="0" smtClean="0"/>
              <a:t>Statistical</a:t>
            </a:r>
            <a:endParaRPr lang="en-US" dirty="0"/>
          </a:p>
        </p:txBody>
      </p:sp>
    </p:spTree>
    <p:extLst>
      <p:ext uri="{BB962C8B-B14F-4D97-AF65-F5344CB8AC3E}">
        <p14:creationId xmlns:p14="http://schemas.microsoft.com/office/powerpoint/2010/main" val="209955448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4"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0597"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All or none calcium action potentials in pyramidal cell dendrites</a:t>
            </a:r>
          </a:p>
        </p:txBody>
      </p:sp>
    </p:spTree>
    <p:extLst>
      <p:ext uri="{BB962C8B-B14F-4D97-AF65-F5344CB8AC3E}">
        <p14:creationId xmlns:p14="http://schemas.microsoft.com/office/powerpoint/2010/main" val="9824665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descr="Screen shot 2011-10-10 at 12.46.4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71538"/>
            <a:ext cx="8269287"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2" name="TextBox 3"/>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a:t>Wei et al., 2001. Compartmentalized and Binary Behavior of Terminal Dendrites in Hippocampal Pyramidal Neurons</a:t>
            </a:r>
          </a:p>
        </p:txBody>
      </p:sp>
      <p:sp>
        <p:nvSpPr>
          <p:cNvPr id="112643" name="TextBox 4"/>
          <p:cNvSpPr txBox="1">
            <a:spLocks noChangeArrowheads="1"/>
          </p:cNvSpPr>
          <p:nvPr/>
        </p:nvSpPr>
        <p:spPr bwMode="auto">
          <a:xfrm>
            <a:off x="1295400" y="304800"/>
            <a:ext cx="73914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2200"/>
              <a:t>Action potential failure at a dendritic branch point</a:t>
            </a:r>
          </a:p>
        </p:txBody>
      </p:sp>
    </p:spTree>
    <p:extLst>
      <p:ext uri="{BB962C8B-B14F-4D97-AF65-F5344CB8AC3E}">
        <p14:creationId xmlns:p14="http://schemas.microsoft.com/office/powerpoint/2010/main" val="21307055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1800" y="685800"/>
            <a:ext cx="3277122" cy="369332"/>
          </a:xfrm>
          <a:prstGeom prst="rect">
            <a:avLst/>
          </a:prstGeom>
          <a:noFill/>
        </p:spPr>
        <p:txBody>
          <a:bodyPr wrap="none" rtlCol="0">
            <a:spAutoFit/>
          </a:bodyPr>
          <a:lstStyle/>
          <a:p>
            <a:r>
              <a:rPr lang="en-US" dirty="0" smtClean="0"/>
              <a:t>Properties of feature detection</a:t>
            </a:r>
            <a:endParaRPr lang="en-US" dirty="0"/>
          </a:p>
        </p:txBody>
      </p:sp>
      <p:sp>
        <p:nvSpPr>
          <p:cNvPr id="5" name="TextBox 4"/>
          <p:cNvSpPr txBox="1"/>
          <p:nvPr/>
        </p:nvSpPr>
        <p:spPr>
          <a:xfrm>
            <a:off x="1735667" y="2808111"/>
            <a:ext cx="1223750" cy="369332"/>
          </a:xfrm>
          <a:prstGeom prst="rect">
            <a:avLst/>
          </a:prstGeom>
          <a:noFill/>
        </p:spPr>
        <p:txBody>
          <a:bodyPr wrap="none" rtlCol="0">
            <a:spAutoFit/>
          </a:bodyPr>
          <a:lstStyle/>
          <a:p>
            <a:r>
              <a:rPr lang="en-US" dirty="0" smtClean="0"/>
              <a:t>Selectivity</a:t>
            </a:r>
            <a:endParaRPr lang="en-US" dirty="0"/>
          </a:p>
        </p:txBody>
      </p:sp>
      <p:sp>
        <p:nvSpPr>
          <p:cNvPr id="6" name="TextBox 5"/>
          <p:cNvSpPr txBox="1"/>
          <p:nvPr/>
        </p:nvSpPr>
        <p:spPr>
          <a:xfrm>
            <a:off x="6124223" y="2850444"/>
            <a:ext cx="1249674" cy="369332"/>
          </a:xfrm>
          <a:prstGeom prst="rect">
            <a:avLst/>
          </a:prstGeom>
          <a:noFill/>
        </p:spPr>
        <p:txBody>
          <a:bodyPr wrap="none" rtlCol="0">
            <a:spAutoFit/>
          </a:bodyPr>
          <a:lstStyle/>
          <a:p>
            <a:r>
              <a:rPr lang="en-US" dirty="0" smtClean="0"/>
              <a:t>Invariance</a:t>
            </a:r>
            <a:endParaRPr lang="en-US" dirty="0"/>
          </a:p>
        </p:txBody>
      </p:sp>
      <p:cxnSp>
        <p:nvCxnSpPr>
          <p:cNvPr id="8" name="Straight Arrow Connector 7"/>
          <p:cNvCxnSpPr/>
          <p:nvPr/>
        </p:nvCxnSpPr>
        <p:spPr>
          <a:xfrm rot="10800000" flipV="1">
            <a:off x="2554112" y="1439333"/>
            <a:ext cx="1735667" cy="10583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2180" y="1436512"/>
            <a:ext cx="2006598" cy="10047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30400" y="5407024"/>
            <a:ext cx="777240" cy="173736"/>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4515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438900" y="364489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59650" y="3613149"/>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169025" y="477202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083425" y="4829174"/>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423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2"/>
          <a:srcRect b="12212"/>
          <a:stretch>
            <a:fillRect/>
          </a:stretch>
        </p:blipFill>
        <p:spPr bwMode="auto">
          <a:xfrm>
            <a:off x="25400" y="1795463"/>
            <a:ext cx="5940425" cy="3013075"/>
          </a:xfrm>
          <a:prstGeom prst="rect">
            <a:avLst/>
          </a:prstGeom>
          <a:noFill/>
          <a:ln w="9525">
            <a:noFill/>
            <a:miter lim="800000"/>
            <a:headEnd/>
            <a:tailEnd/>
          </a:ln>
          <a:effectLst/>
        </p:spPr>
      </p:pic>
      <p:pic>
        <p:nvPicPr>
          <p:cNvPr id="167939" name="Picture 3"/>
          <p:cNvPicPr>
            <a:picLocks noChangeAspect="1" noChangeArrowheads="1"/>
          </p:cNvPicPr>
          <p:nvPr/>
        </p:nvPicPr>
        <p:blipFill>
          <a:blip r:embed="rId3"/>
          <a:srcRect l="2748" r="56271" b="37444"/>
          <a:stretch>
            <a:fillRect/>
          </a:stretch>
        </p:blipFill>
        <p:spPr bwMode="auto">
          <a:xfrm>
            <a:off x="6100763" y="1606550"/>
            <a:ext cx="3030537" cy="3602038"/>
          </a:xfrm>
          <a:prstGeom prst="rect">
            <a:avLst/>
          </a:prstGeom>
          <a:noFill/>
          <a:ln w="9525">
            <a:noFill/>
            <a:miter lim="800000"/>
            <a:headEnd/>
            <a:tailEnd/>
          </a:ln>
          <a:effectLst/>
        </p:spPr>
      </p:pic>
      <p:sp>
        <p:nvSpPr>
          <p:cNvPr id="167940" name="Text Box 4"/>
          <p:cNvSpPr txBox="1">
            <a:spLocks noChangeArrowheads="1"/>
          </p:cNvSpPr>
          <p:nvPr/>
        </p:nvSpPr>
        <p:spPr bwMode="auto">
          <a:xfrm>
            <a:off x="2286000" y="4953000"/>
            <a:ext cx="2381250" cy="366713"/>
          </a:xfrm>
          <a:prstGeom prst="rect">
            <a:avLst/>
          </a:prstGeom>
          <a:noFill/>
          <a:ln w="9525">
            <a:noFill/>
            <a:miter lim="800000"/>
            <a:headEnd/>
            <a:tailEnd/>
          </a:ln>
          <a:effectLst/>
        </p:spPr>
        <p:txBody>
          <a:bodyPr wrap="none">
            <a:prstTxWarp prst="textNoShape">
              <a:avLst/>
            </a:prstTxWarp>
            <a:spAutoFit/>
          </a:bodyPr>
          <a:lstStyle/>
          <a:p>
            <a:r>
              <a:rPr lang="en-US" sz="1800"/>
              <a:t>Hubel &amp; Wiesel, 1963</a:t>
            </a:r>
          </a:p>
        </p:txBody>
      </p:sp>
      <p:sp>
        <p:nvSpPr>
          <p:cNvPr id="167941" name="Text Box 5"/>
          <p:cNvSpPr txBox="1">
            <a:spLocks noChangeArrowheads="1"/>
          </p:cNvSpPr>
          <p:nvPr/>
        </p:nvSpPr>
        <p:spPr bwMode="auto">
          <a:xfrm>
            <a:off x="7019925" y="5307013"/>
            <a:ext cx="1847850" cy="366712"/>
          </a:xfrm>
          <a:prstGeom prst="rect">
            <a:avLst/>
          </a:prstGeom>
          <a:noFill/>
          <a:ln w="9525">
            <a:noFill/>
            <a:miter lim="800000"/>
            <a:headEnd/>
            <a:tailEnd/>
          </a:ln>
          <a:effectLst/>
        </p:spPr>
        <p:txBody>
          <a:bodyPr wrap="none">
            <a:prstTxWarp prst="textNoShape">
              <a:avLst/>
            </a:prstTxWarp>
            <a:spAutoFit/>
          </a:bodyPr>
          <a:lstStyle/>
          <a:p>
            <a:r>
              <a:rPr lang="en-US" sz="1800"/>
              <a:t>Rust et al., 2005</a:t>
            </a:r>
          </a:p>
        </p:txBody>
      </p:sp>
      <p:sp>
        <p:nvSpPr>
          <p:cNvPr id="167942" name="Text Box 6"/>
          <p:cNvSpPr txBox="1">
            <a:spLocks noChangeArrowheads="1"/>
          </p:cNvSpPr>
          <p:nvPr/>
        </p:nvSpPr>
        <p:spPr bwMode="auto">
          <a:xfrm>
            <a:off x="415925" y="423863"/>
            <a:ext cx="8778875" cy="4572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t>Models of selectivity and invariance in primary visual cortex </a:t>
            </a:r>
          </a:p>
        </p:txBody>
      </p:sp>
    </p:spTree>
    <p:extLst>
      <p:ext uri="{BB962C8B-B14F-4D97-AF65-F5344CB8AC3E}">
        <p14:creationId xmlns:p14="http://schemas.microsoft.com/office/powerpoint/2010/main" val="27359469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1" y="1849115"/>
            <a:ext cx="5238751" cy="3140628"/>
          </a:xfrm>
          <a:prstGeom prst="rect">
            <a:avLst/>
          </a:prstGeom>
        </p:spPr>
      </p:pic>
      <p:grpSp>
        <p:nvGrpSpPr>
          <p:cNvPr id="7" name="Group 6"/>
          <p:cNvGrpSpPr/>
          <p:nvPr/>
        </p:nvGrpSpPr>
        <p:grpSpPr>
          <a:xfrm>
            <a:off x="4877816" y="2149527"/>
            <a:ext cx="2526171" cy="3802854"/>
            <a:chOff x="3245258" y="1217083"/>
            <a:chExt cx="3222173" cy="4850604"/>
          </a:xfrm>
        </p:grpSpPr>
        <p:pic>
          <p:nvPicPr>
            <p:cNvPr id="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58" y="1217083"/>
              <a:ext cx="3222173" cy="3693584"/>
            </a:xfrm>
            <a:prstGeom prst="rect">
              <a:avLst/>
            </a:prstGeom>
          </p:spPr>
        </p:pic>
        <p:pic>
          <p:nvPicPr>
            <p:cNvPr id="5" name="Picture 4" descr="Screen Shot 2016-05-09 at 12.48.13 PM.png"/>
            <p:cNvPicPr>
              <a:picLocks noChangeAspect="1"/>
            </p:cNvPicPr>
            <p:nvPr/>
          </p:nvPicPr>
          <p:blipFill rotWithShape="1">
            <a:blip r:embed="rId3">
              <a:extLst>
                <a:ext uri="{28A0092B-C50C-407E-A947-70E740481C1C}">
                  <a14:useLocalDpi xmlns:a14="http://schemas.microsoft.com/office/drawing/2010/main" val="0"/>
                </a:ext>
              </a:extLst>
            </a:blip>
            <a:srcRect l="72904" t="9915" b="68882"/>
            <a:stretch/>
          </p:blipFill>
          <p:spPr>
            <a:xfrm>
              <a:off x="4529666" y="4677835"/>
              <a:ext cx="873081" cy="783166"/>
            </a:xfrm>
            <a:prstGeom prst="rect">
              <a:avLst/>
            </a:prstGeom>
          </p:spPr>
        </p:pic>
        <p:pic>
          <p:nvPicPr>
            <p:cNvPr id="6" name="Picture 5" descr="Screen Shot 2016-05-09 at 12.49.22 PM.png"/>
            <p:cNvPicPr>
              <a:picLocks noChangeAspect="1"/>
            </p:cNvPicPr>
            <p:nvPr/>
          </p:nvPicPr>
          <p:blipFill rotWithShape="1">
            <a:blip r:embed="rId4">
              <a:extLst>
                <a:ext uri="{28A0092B-C50C-407E-A947-70E740481C1C}">
                  <a14:useLocalDpi xmlns:a14="http://schemas.microsoft.com/office/drawing/2010/main" val="0"/>
                </a:ext>
              </a:extLst>
            </a:blip>
            <a:srcRect l="41555"/>
            <a:stretch/>
          </p:blipFill>
          <p:spPr>
            <a:xfrm rot="5400000">
              <a:off x="4662316" y="5380172"/>
              <a:ext cx="744265" cy="630766"/>
            </a:xfrm>
            <a:prstGeom prst="rect">
              <a:avLst/>
            </a:prstGeom>
          </p:spPr>
        </p:pic>
      </p:grpSp>
      <p:sp>
        <p:nvSpPr>
          <p:cNvPr id="8" name="TextBox 7"/>
          <p:cNvSpPr txBox="1"/>
          <p:nvPr/>
        </p:nvSpPr>
        <p:spPr>
          <a:xfrm>
            <a:off x="7482418" y="2191860"/>
            <a:ext cx="1240882" cy="369332"/>
          </a:xfrm>
          <a:prstGeom prst="rect">
            <a:avLst/>
          </a:prstGeom>
          <a:noFill/>
        </p:spPr>
        <p:txBody>
          <a:bodyPr wrap="none" rtlCol="0">
            <a:spAutoFit/>
          </a:bodyPr>
          <a:lstStyle/>
          <a:p>
            <a:r>
              <a:rPr lang="en-US" dirty="0" smtClean="0"/>
              <a:t>dendrites</a:t>
            </a:r>
            <a:endParaRPr lang="en-US" dirty="0"/>
          </a:p>
        </p:txBody>
      </p:sp>
      <p:sp>
        <p:nvSpPr>
          <p:cNvPr id="9" name="TextBox 8"/>
          <p:cNvSpPr txBox="1"/>
          <p:nvPr/>
        </p:nvSpPr>
        <p:spPr>
          <a:xfrm>
            <a:off x="7594454" y="4657504"/>
            <a:ext cx="787107" cy="369332"/>
          </a:xfrm>
          <a:prstGeom prst="rect">
            <a:avLst/>
          </a:prstGeom>
          <a:noFill/>
        </p:spPr>
        <p:txBody>
          <a:bodyPr wrap="none" rtlCol="0">
            <a:spAutoFit/>
          </a:bodyPr>
          <a:lstStyle/>
          <a:p>
            <a:r>
              <a:rPr lang="en-US" dirty="0" smtClean="0"/>
              <a:t>soma</a:t>
            </a:r>
            <a:endParaRPr lang="en-US" dirty="0"/>
          </a:p>
        </p:txBody>
      </p:sp>
      <p:sp>
        <p:nvSpPr>
          <p:cNvPr id="10" name="TextBox 9"/>
          <p:cNvSpPr txBox="1"/>
          <p:nvPr/>
        </p:nvSpPr>
        <p:spPr>
          <a:xfrm>
            <a:off x="5905953" y="5593633"/>
            <a:ext cx="738754" cy="369332"/>
          </a:xfrm>
          <a:prstGeom prst="rect">
            <a:avLst/>
          </a:prstGeom>
          <a:noFill/>
        </p:spPr>
        <p:txBody>
          <a:bodyPr wrap="none" rtlCol="0">
            <a:spAutoFit/>
          </a:bodyPr>
          <a:lstStyle/>
          <a:p>
            <a:r>
              <a:rPr lang="en-US" dirty="0" smtClean="0"/>
              <a:t>axon</a:t>
            </a:r>
            <a:endParaRPr lang="en-US" dirty="0"/>
          </a:p>
        </p:txBody>
      </p:sp>
    </p:spTree>
    <p:extLst>
      <p:ext uri="{BB962C8B-B14F-4D97-AF65-F5344CB8AC3E}">
        <p14:creationId xmlns:p14="http://schemas.microsoft.com/office/powerpoint/2010/main" val="42063384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5784"/>
          <a:stretch/>
        </p:blipFill>
        <p:spPr>
          <a:xfrm>
            <a:off x="910165" y="1746251"/>
            <a:ext cx="7133784" cy="2845468"/>
          </a:xfrm>
          <a:prstGeom prst="rect">
            <a:avLst/>
          </a:prstGeom>
        </p:spPr>
      </p:pic>
      <p:sp>
        <p:nvSpPr>
          <p:cNvPr id="4" name="TextBox 3"/>
          <p:cNvSpPr txBox="1"/>
          <p:nvPr/>
        </p:nvSpPr>
        <p:spPr>
          <a:xfrm>
            <a:off x="1979083" y="641919"/>
            <a:ext cx="5101915" cy="369332"/>
          </a:xfrm>
          <a:prstGeom prst="rect">
            <a:avLst/>
          </a:prstGeom>
          <a:noFill/>
        </p:spPr>
        <p:txBody>
          <a:bodyPr wrap="none" rtlCol="0">
            <a:spAutoFit/>
          </a:bodyPr>
          <a:lstStyle/>
          <a:p>
            <a:r>
              <a:rPr lang="en-US" dirty="0" smtClean="0"/>
              <a:t>Model of Binocular Disparity Representation</a:t>
            </a:r>
            <a:endParaRPr lang="en-US" dirty="0"/>
          </a:p>
        </p:txBody>
      </p:sp>
      <p:sp>
        <p:nvSpPr>
          <p:cNvPr id="5" name="TextBox 4"/>
          <p:cNvSpPr txBox="1"/>
          <p:nvPr/>
        </p:nvSpPr>
        <p:spPr>
          <a:xfrm>
            <a:off x="3450166" y="4605920"/>
            <a:ext cx="2250210" cy="369332"/>
          </a:xfrm>
          <a:prstGeom prst="rect">
            <a:avLst/>
          </a:prstGeom>
          <a:noFill/>
        </p:spPr>
        <p:txBody>
          <a:bodyPr wrap="none" rtlCol="0">
            <a:spAutoFit/>
          </a:bodyPr>
          <a:lstStyle/>
          <a:p>
            <a:r>
              <a:rPr lang="en-US" dirty="0" smtClean="0"/>
              <a:t>Left eye pos. (</a:t>
            </a:r>
            <a:r>
              <a:rPr lang="en-US" dirty="0" err="1" smtClean="0"/>
              <a:t>deg</a:t>
            </a:r>
            <a:r>
              <a:rPr lang="en-US" dirty="0" smtClean="0"/>
              <a:t>)</a:t>
            </a:r>
            <a:endParaRPr lang="en-US" dirty="0"/>
          </a:p>
        </p:txBody>
      </p:sp>
      <p:sp>
        <p:nvSpPr>
          <p:cNvPr id="6" name="TextBox 5"/>
          <p:cNvSpPr txBox="1"/>
          <p:nvPr/>
        </p:nvSpPr>
        <p:spPr>
          <a:xfrm>
            <a:off x="2582333" y="1561585"/>
            <a:ext cx="3302482" cy="369332"/>
          </a:xfrm>
          <a:prstGeom prst="rect">
            <a:avLst/>
          </a:prstGeom>
          <a:noFill/>
        </p:spPr>
        <p:txBody>
          <a:bodyPr wrap="none" rtlCol="0">
            <a:spAutoFit/>
          </a:bodyPr>
          <a:lstStyle/>
          <a:p>
            <a:r>
              <a:rPr lang="en-US" dirty="0" smtClean="0"/>
              <a:t>Bar presented to left &amp; right </a:t>
            </a:r>
            <a:r>
              <a:rPr lang="en-US" dirty="0" smtClean="0"/>
              <a:t>eyes</a:t>
            </a:r>
            <a:endParaRPr lang="en-US" dirty="0"/>
          </a:p>
        </p:txBody>
      </p:sp>
      <p:sp>
        <p:nvSpPr>
          <p:cNvPr id="7" name="TextBox 6"/>
          <p:cNvSpPr txBox="1"/>
          <p:nvPr/>
        </p:nvSpPr>
        <p:spPr>
          <a:xfrm rot="16200000">
            <a:off x="-296599" y="3350736"/>
            <a:ext cx="2413529" cy="369332"/>
          </a:xfrm>
          <a:prstGeom prst="rect">
            <a:avLst/>
          </a:prstGeom>
          <a:noFill/>
        </p:spPr>
        <p:txBody>
          <a:bodyPr wrap="none" rtlCol="0">
            <a:spAutoFit/>
          </a:bodyPr>
          <a:lstStyle/>
          <a:p>
            <a:r>
              <a:rPr lang="en-US" dirty="0" smtClean="0"/>
              <a:t>Right eye pos. (</a:t>
            </a:r>
            <a:r>
              <a:rPr lang="en-US" dirty="0" err="1" smtClean="0"/>
              <a:t>deg</a:t>
            </a:r>
            <a:r>
              <a:rPr lang="en-US" dirty="0" smtClean="0"/>
              <a:t>)</a:t>
            </a:r>
            <a:endParaRPr lang="en-US" dirty="0"/>
          </a:p>
        </p:txBody>
      </p:sp>
      <p:sp>
        <p:nvSpPr>
          <p:cNvPr id="8" name="TextBox 7"/>
          <p:cNvSpPr txBox="1"/>
          <p:nvPr/>
        </p:nvSpPr>
        <p:spPr>
          <a:xfrm>
            <a:off x="6392333" y="6180667"/>
            <a:ext cx="2403385" cy="369332"/>
          </a:xfrm>
          <a:prstGeom prst="rect">
            <a:avLst/>
          </a:prstGeom>
          <a:noFill/>
        </p:spPr>
        <p:txBody>
          <a:bodyPr wrap="none" rtlCol="0">
            <a:spAutoFit/>
          </a:bodyPr>
          <a:lstStyle/>
          <a:p>
            <a:r>
              <a:rPr lang="en-US" dirty="0" smtClean="0"/>
              <a:t>Archie &amp; Mel (2000)</a:t>
            </a:r>
            <a:endParaRPr lang="en-US" dirty="0"/>
          </a:p>
        </p:txBody>
      </p:sp>
    </p:spTree>
    <p:extLst>
      <p:ext uri="{BB962C8B-B14F-4D97-AF65-F5344CB8AC3E}">
        <p14:creationId xmlns:p14="http://schemas.microsoft.com/office/powerpoint/2010/main" val="16395194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9947" y="1975415"/>
            <a:ext cx="4950206" cy="1754327"/>
          </a:xfrm>
          <a:prstGeom prst="rect">
            <a:avLst/>
          </a:prstGeom>
          <a:noFill/>
        </p:spPr>
        <p:txBody>
          <a:bodyPr wrap="none" rtlCol="0">
            <a:spAutoFit/>
          </a:bodyPr>
          <a:lstStyle/>
          <a:p>
            <a:r>
              <a:rPr lang="en-US" dirty="0" smtClean="0"/>
              <a:t>How can a neuron change its gain?</a:t>
            </a:r>
          </a:p>
          <a:p>
            <a:r>
              <a:rPr lang="en-US" dirty="0"/>
              <a:t>	</a:t>
            </a:r>
            <a:endParaRPr lang="en-US" dirty="0" smtClean="0"/>
          </a:p>
          <a:p>
            <a:r>
              <a:rPr lang="en-US" dirty="0" smtClean="0"/>
              <a:t>How can a neuron maintain a stable firing pattern?</a:t>
            </a:r>
          </a:p>
          <a:p>
            <a:endParaRPr lang="en-US" dirty="0"/>
          </a:p>
          <a:p>
            <a:endParaRPr lang="en-US" dirty="0"/>
          </a:p>
          <a:p>
            <a:endParaRPr lang="en-US" dirty="0"/>
          </a:p>
        </p:txBody>
      </p:sp>
    </p:spTree>
    <p:extLst>
      <p:ext uri="{BB962C8B-B14F-4D97-AF65-F5344CB8AC3E}">
        <p14:creationId xmlns:p14="http://schemas.microsoft.com/office/powerpoint/2010/main" val="13775168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5-06 at 4.14.49 PM.png"/>
          <p:cNvPicPr>
            <a:picLocks noChangeAspect="1"/>
          </p:cNvPicPr>
          <p:nvPr/>
        </p:nvPicPr>
        <p:blipFill rotWithShape="1">
          <a:blip r:embed="rId2">
            <a:extLst>
              <a:ext uri="{28A0092B-C50C-407E-A947-70E740481C1C}">
                <a14:useLocalDpi xmlns:a14="http://schemas.microsoft.com/office/drawing/2010/main" val="0"/>
              </a:ext>
            </a:extLst>
          </a:blip>
          <a:srcRect l="60042"/>
          <a:stretch/>
        </p:blipFill>
        <p:spPr>
          <a:xfrm>
            <a:off x="5381625" y="1624068"/>
            <a:ext cx="2964998" cy="3228431"/>
          </a:xfrm>
          <a:prstGeom prst="rect">
            <a:avLst/>
          </a:prstGeom>
        </p:spPr>
      </p:pic>
      <p:sp>
        <p:nvSpPr>
          <p:cNvPr id="7" name="TextBox 6"/>
          <p:cNvSpPr txBox="1"/>
          <p:nvPr/>
        </p:nvSpPr>
        <p:spPr>
          <a:xfrm>
            <a:off x="5020525" y="5610420"/>
            <a:ext cx="3025325" cy="369332"/>
          </a:xfrm>
          <a:prstGeom prst="rect">
            <a:avLst/>
          </a:prstGeom>
          <a:noFill/>
        </p:spPr>
        <p:txBody>
          <a:bodyPr wrap="none" rtlCol="0">
            <a:spAutoFit/>
          </a:bodyPr>
          <a:lstStyle/>
          <a:p>
            <a:r>
              <a:rPr lang="en-US" dirty="0" smtClean="0"/>
              <a:t>Reynolds &amp; Heeger, 2009</a:t>
            </a:r>
          </a:p>
        </p:txBody>
      </p:sp>
      <p:pic>
        <p:nvPicPr>
          <p:cNvPr id="4" name="Picture 3" descr="Screen Shot 2016-05-06 at 4.14.49 PM.png"/>
          <p:cNvPicPr>
            <a:picLocks noChangeAspect="1"/>
          </p:cNvPicPr>
          <p:nvPr/>
        </p:nvPicPr>
        <p:blipFill rotWithShape="1">
          <a:blip r:embed="rId2">
            <a:extLst>
              <a:ext uri="{28A0092B-C50C-407E-A947-70E740481C1C}">
                <a14:useLocalDpi xmlns:a14="http://schemas.microsoft.com/office/drawing/2010/main" val="0"/>
              </a:ext>
            </a:extLst>
          </a:blip>
          <a:srcRect r="70262"/>
          <a:stretch/>
        </p:blipFill>
        <p:spPr>
          <a:xfrm>
            <a:off x="1143000" y="1527673"/>
            <a:ext cx="2698750" cy="3948441"/>
          </a:xfrm>
          <a:prstGeom prst="rect">
            <a:avLst/>
          </a:prstGeom>
        </p:spPr>
      </p:pic>
      <p:sp>
        <p:nvSpPr>
          <p:cNvPr id="2" name="TextBox 1"/>
          <p:cNvSpPr txBox="1"/>
          <p:nvPr/>
        </p:nvSpPr>
        <p:spPr>
          <a:xfrm>
            <a:off x="2444750" y="411460"/>
            <a:ext cx="4752172" cy="461665"/>
          </a:xfrm>
          <a:prstGeom prst="rect">
            <a:avLst/>
          </a:prstGeom>
          <a:noFill/>
        </p:spPr>
        <p:txBody>
          <a:bodyPr wrap="none" rtlCol="0">
            <a:spAutoFit/>
          </a:bodyPr>
          <a:lstStyle/>
          <a:p>
            <a:r>
              <a:rPr lang="en-US" sz="2400" dirty="0" smtClean="0"/>
              <a:t>Changing gain in the nervous system</a:t>
            </a:r>
            <a:endParaRPr lang="en-US" sz="2400" dirty="0"/>
          </a:p>
        </p:txBody>
      </p:sp>
    </p:spTree>
    <p:extLst>
      <p:ext uri="{BB962C8B-B14F-4D97-AF65-F5344CB8AC3E}">
        <p14:creationId xmlns:p14="http://schemas.microsoft.com/office/powerpoint/2010/main" val="11460423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38947" y="1851071"/>
            <a:ext cx="5358859" cy="461665"/>
          </a:xfrm>
          <a:prstGeom prst="rect">
            <a:avLst/>
          </a:prstGeom>
          <a:noFill/>
        </p:spPr>
        <p:txBody>
          <a:bodyPr wrap="none" rtlCol="0">
            <a:spAutoFit/>
          </a:bodyPr>
          <a:lstStyle/>
          <a:p>
            <a:r>
              <a:rPr lang="en-US" sz="2400" dirty="0" smtClean="0"/>
              <a:t>How can a neuron control its gain?</a:t>
            </a:r>
            <a:endParaRPr lang="en-US" sz="2400" dirty="0"/>
          </a:p>
        </p:txBody>
      </p:sp>
    </p:spTree>
    <p:extLst>
      <p:ext uri="{BB962C8B-B14F-4D97-AF65-F5344CB8AC3E}">
        <p14:creationId xmlns:p14="http://schemas.microsoft.com/office/powerpoint/2010/main" val="14939096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Integrate and fire neuron</a:t>
            </a:r>
          </a:p>
          <a:p>
            <a:pPr lvl="1"/>
            <a:r>
              <a:rPr lang="en-US" dirty="0" smtClean="0"/>
              <a:t>Sum of currents</a:t>
            </a:r>
          </a:p>
          <a:p>
            <a:pPr lvl="1"/>
            <a:r>
              <a:rPr lang="en-US" dirty="0" smtClean="0"/>
              <a:t>Tau</a:t>
            </a:r>
          </a:p>
          <a:p>
            <a:r>
              <a:rPr lang="en-US" dirty="0" smtClean="0"/>
              <a:t>Conductance models</a:t>
            </a:r>
          </a:p>
          <a:p>
            <a:endParaRPr lang="en-US" dirty="0" smtClean="0"/>
          </a:p>
          <a:p>
            <a:pPr lvl="1"/>
            <a:endParaRPr lang="en-US" dirty="0"/>
          </a:p>
        </p:txBody>
      </p:sp>
    </p:spTree>
    <p:extLst>
      <p:ext uri="{BB962C8B-B14F-4D97-AF65-F5344CB8AC3E}">
        <p14:creationId xmlns:p14="http://schemas.microsoft.com/office/powerpoint/2010/main" val="29033744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1-10-04 at 2.01.09 PM.png"/>
          <p:cNvPicPr>
            <a:picLocks noChangeAspect="1"/>
          </p:cNvPicPr>
          <p:nvPr/>
        </p:nvPicPr>
        <p:blipFill>
          <a:blip r:embed="rId3">
            <a:lum bright="-40000" contrast="75000"/>
          </a:blip>
          <a:stretch>
            <a:fillRect/>
          </a:stretch>
        </p:blipFill>
        <p:spPr>
          <a:xfrm>
            <a:off x="2501900" y="1011767"/>
            <a:ext cx="4123646" cy="5334000"/>
          </a:xfrm>
          <a:prstGeom prst="rect">
            <a:avLst/>
          </a:prstGeom>
          <a:scene3d>
            <a:camera prst="orthographicFront">
              <a:rot lat="0" lon="0" rev="90000"/>
            </a:camera>
            <a:lightRig rig="threePt" dir="t"/>
          </a:scene3d>
        </p:spPr>
      </p:pic>
      <p:sp>
        <p:nvSpPr>
          <p:cNvPr id="84994" name="TextBox 6"/>
          <p:cNvSpPr txBox="1">
            <a:spLocks noChangeArrowheads="1"/>
          </p:cNvSpPr>
          <p:nvPr/>
        </p:nvSpPr>
        <p:spPr bwMode="auto">
          <a:xfrm>
            <a:off x="1320800" y="292100"/>
            <a:ext cx="64643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ctr" eaLnBrk="1" hangingPunct="1"/>
            <a:r>
              <a:rPr lang="en-US"/>
              <a:t>Due to filtering along a cable, distant locations </a:t>
            </a:r>
          </a:p>
          <a:p>
            <a:pPr algn="ctr" eaLnBrk="1" hangingPunct="1"/>
            <a:r>
              <a:rPr lang="en-US"/>
              <a:t>have a delayed peak</a:t>
            </a:r>
          </a:p>
        </p:txBody>
      </p:sp>
      <p:sp>
        <p:nvSpPr>
          <p:cNvPr id="84995" name="TextBox 7"/>
          <p:cNvSpPr txBox="1">
            <a:spLocks noChangeArrowheads="1"/>
          </p:cNvSpPr>
          <p:nvPr/>
        </p:nvSpPr>
        <p:spPr bwMode="auto">
          <a:xfrm>
            <a:off x="3089961" y="6395738"/>
            <a:ext cx="561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dirty="0"/>
              <a:t>From Koch, Biophysics of Computation, Oxford Press, 1999</a:t>
            </a:r>
          </a:p>
        </p:txBody>
      </p:sp>
    </p:spTree>
    <p:extLst>
      <p:ext uri="{BB962C8B-B14F-4D97-AF65-F5344CB8AC3E}">
        <p14:creationId xmlns:p14="http://schemas.microsoft.com/office/powerpoint/2010/main" val="1361849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4"/>
          <p:cNvSpPr>
            <a:spLocks noGrp="1" noChangeArrowheads="1"/>
          </p:cNvSpPr>
          <p:nvPr>
            <p:ph type="title"/>
          </p:nvPr>
        </p:nvSpPr>
        <p:spPr>
          <a:xfrm>
            <a:off x="457200" y="496888"/>
            <a:ext cx="8229600" cy="1143000"/>
          </a:xfrm>
        </p:spPr>
        <p:txBody>
          <a:bodyPr>
            <a:normAutofit fontScale="90000"/>
          </a:bodyPr>
          <a:lstStyle/>
          <a:p>
            <a:pPr algn="l" eaLnBrk="1" hangingPunct="1"/>
            <a:r>
              <a:rPr lang="en-US" sz="2800" dirty="0">
                <a:latin typeface="Arial" charset="0"/>
                <a:ea typeface="ＭＳ Ｐゴシック" charset="0"/>
                <a:cs typeface="ＭＳ Ｐゴシック" charset="0"/>
              </a:rPr>
              <a:t>Idea of Driving Force </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linear (</a:t>
            </a:r>
            <a:r>
              <a:rPr lang="en-US" sz="2800" dirty="0" err="1">
                <a:latin typeface="Arial" charset="0"/>
                <a:ea typeface="ＭＳ Ｐゴシック" charset="0"/>
                <a:cs typeface="ＭＳ Ｐゴシック" charset="0"/>
              </a:rPr>
              <a:t>ohmic</a:t>
            </a:r>
            <a:r>
              <a:rPr lang="en-US" sz="2800" dirty="0">
                <a:latin typeface="Arial" charset="0"/>
                <a:ea typeface="ＭＳ Ｐゴシック" charset="0"/>
                <a:cs typeface="ＭＳ Ｐゴシック" charset="0"/>
              </a:rPr>
              <a:t>) input output relationship for individual channel type</a:t>
            </a:r>
            <a:br>
              <a:rPr lang="en-US" sz="2800" dirty="0">
                <a:latin typeface="Arial" charset="0"/>
                <a:ea typeface="ＭＳ Ｐゴシック" charset="0"/>
                <a:cs typeface="ＭＳ Ｐゴシック" charset="0"/>
              </a:rPr>
            </a:br>
            <a:r>
              <a:rPr lang="en-US" sz="2800" dirty="0">
                <a:latin typeface="Arial" charset="0"/>
                <a:ea typeface="ＭＳ Ｐゴシック" charset="0"/>
                <a:cs typeface="ＭＳ Ｐゴシック" charset="0"/>
              </a:rPr>
              <a:t/>
            </a:r>
            <a:br>
              <a:rPr lang="en-US" sz="2800" dirty="0">
                <a:latin typeface="Arial" charset="0"/>
                <a:ea typeface="ＭＳ Ｐゴシック" charset="0"/>
                <a:cs typeface="ＭＳ Ｐゴシック" charset="0"/>
              </a:rPr>
            </a:br>
            <a:endParaRPr lang="en-US" sz="2800" dirty="0">
              <a:latin typeface="Arial" charset="0"/>
              <a:ea typeface="ＭＳ Ｐゴシック" charset="0"/>
              <a:cs typeface="ＭＳ Ｐゴシック" charset="0"/>
            </a:endParaRPr>
          </a:p>
        </p:txBody>
      </p:sp>
      <p:sp>
        <p:nvSpPr>
          <p:cNvPr id="108546" name="Line 5"/>
          <p:cNvSpPr>
            <a:spLocks noChangeShapeType="1"/>
          </p:cNvSpPr>
          <p:nvPr/>
        </p:nvSpPr>
        <p:spPr bwMode="auto">
          <a:xfrm>
            <a:off x="954088" y="3962400"/>
            <a:ext cx="6858000"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47" name="Line 6"/>
          <p:cNvSpPr>
            <a:spLocks noChangeShapeType="1"/>
          </p:cNvSpPr>
          <p:nvPr/>
        </p:nvSpPr>
        <p:spPr bwMode="auto">
          <a:xfrm flipV="1">
            <a:off x="3657600" y="2590800"/>
            <a:ext cx="0" cy="38100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49" name="TextBox 6"/>
          <p:cNvSpPr txBox="1">
            <a:spLocks noChangeArrowheads="1"/>
          </p:cNvSpPr>
          <p:nvPr/>
        </p:nvSpPr>
        <p:spPr bwMode="auto">
          <a:xfrm>
            <a:off x="3810000" y="2438400"/>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latin typeface="Times" charset="0"/>
                <a:cs typeface="Times" charset="0"/>
              </a:rPr>
              <a:t>I</a:t>
            </a:r>
          </a:p>
        </p:txBody>
      </p:sp>
      <p:sp>
        <p:nvSpPr>
          <p:cNvPr id="108550" name="TextBox 7"/>
          <p:cNvSpPr txBox="1">
            <a:spLocks noChangeArrowheads="1"/>
          </p:cNvSpPr>
          <p:nvPr/>
        </p:nvSpPr>
        <p:spPr bwMode="auto">
          <a:xfrm>
            <a:off x="7391400" y="4038600"/>
            <a:ext cx="40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a:latin typeface="Times" charset="0"/>
                <a:cs typeface="Times" charset="0"/>
              </a:rPr>
              <a:t>V</a:t>
            </a:r>
          </a:p>
        </p:txBody>
      </p:sp>
    </p:spTree>
    <p:extLst>
      <p:ext uri="{BB962C8B-B14F-4D97-AF65-F5344CB8AC3E}">
        <p14:creationId xmlns:p14="http://schemas.microsoft.com/office/powerpoint/2010/main" val="27782578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19995</TotalTime>
  <Words>1174</Words>
  <Application>Microsoft Macintosh PowerPoint</Application>
  <PresentationFormat>On-screen Show (4:3)</PresentationFormat>
  <Paragraphs>140</Paragraphs>
  <Slides>35</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Idea of Driving Force  linear (ohmic) input output relationship for individual channel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Baccus</cp:lastModifiedBy>
  <cp:revision>68</cp:revision>
  <cp:lastPrinted>2016-05-09T20:01:45Z</cp:lastPrinted>
  <dcterms:created xsi:type="dcterms:W3CDTF">2016-05-04T18:58:09Z</dcterms:created>
  <dcterms:modified xsi:type="dcterms:W3CDTF">2017-04-03T19:01:11Z</dcterms:modified>
</cp:coreProperties>
</file>